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handoutMasterIdLst>
    <p:handoutMasterId r:id="rId43"/>
  </p:handoutMasterIdLst>
  <p:sldIdLst>
    <p:sldId id="256" r:id="rId2"/>
    <p:sldId id="257" r:id="rId3"/>
    <p:sldId id="258" r:id="rId4"/>
    <p:sldId id="268" r:id="rId5"/>
    <p:sldId id="285" r:id="rId6"/>
    <p:sldId id="303" r:id="rId7"/>
    <p:sldId id="286" r:id="rId8"/>
    <p:sldId id="304" r:id="rId9"/>
    <p:sldId id="262" r:id="rId10"/>
    <p:sldId id="296" r:id="rId11"/>
    <p:sldId id="284" r:id="rId12"/>
    <p:sldId id="259" r:id="rId13"/>
    <p:sldId id="260" r:id="rId14"/>
    <p:sldId id="261" r:id="rId15"/>
    <p:sldId id="263" r:id="rId16"/>
    <p:sldId id="264" r:id="rId17"/>
    <p:sldId id="270" r:id="rId18"/>
    <p:sldId id="271" r:id="rId19"/>
    <p:sldId id="272" r:id="rId20"/>
    <p:sldId id="287" r:id="rId21"/>
    <p:sldId id="288" r:id="rId22"/>
    <p:sldId id="280" r:id="rId23"/>
    <p:sldId id="282" r:id="rId24"/>
    <p:sldId id="289" r:id="rId25"/>
    <p:sldId id="290" r:id="rId26"/>
    <p:sldId id="291" r:id="rId27"/>
    <p:sldId id="292" r:id="rId28"/>
    <p:sldId id="293" r:id="rId29"/>
    <p:sldId id="294" r:id="rId30"/>
    <p:sldId id="295" r:id="rId31"/>
    <p:sldId id="266" r:id="rId32"/>
    <p:sldId id="297" r:id="rId33"/>
    <p:sldId id="298" r:id="rId34"/>
    <p:sldId id="299" r:id="rId35"/>
    <p:sldId id="300" r:id="rId36"/>
    <p:sldId id="305" r:id="rId37"/>
    <p:sldId id="306" r:id="rId38"/>
    <p:sldId id="267" r:id="rId39"/>
    <p:sldId id="273" r:id="rId40"/>
    <p:sldId id="274" r:id="rId4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FD3CE-6325-48FC-BCA4-DDA757A56FC3}" v="1" dt="2025-02-03T12:15:24.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0241A-9242-4400-AD8F-EB3CE0330BD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FBEE545-B345-428A-854E-A478CFD11A53}">
      <dgm:prSet/>
      <dgm:spPr/>
      <dgm:t>
        <a:bodyPr/>
        <a:lstStyle/>
        <a:p>
          <a:r>
            <a:rPr lang="en-US" dirty="0"/>
            <a:t>The total number of high school graduates increased from 2.7 million in 1988 to an estimated 3.4 million in 2023.</a:t>
          </a:r>
        </a:p>
      </dgm:t>
    </dgm:pt>
    <dgm:pt modelId="{A4BE9A06-1DDB-4B24-A59B-92977E505313}" type="parTrans" cxnId="{B912C753-B788-41BD-9B23-85DDBDB679E4}">
      <dgm:prSet/>
      <dgm:spPr/>
      <dgm:t>
        <a:bodyPr/>
        <a:lstStyle/>
        <a:p>
          <a:endParaRPr lang="en-US"/>
        </a:p>
      </dgm:t>
    </dgm:pt>
    <dgm:pt modelId="{02558A0D-3BBF-4BFD-8A0E-D28B1363FFCA}" type="sibTrans" cxnId="{B912C753-B788-41BD-9B23-85DDBDB679E4}">
      <dgm:prSet/>
      <dgm:spPr/>
      <dgm:t>
        <a:bodyPr/>
        <a:lstStyle/>
        <a:p>
          <a:endParaRPr lang="en-US"/>
        </a:p>
      </dgm:t>
    </dgm:pt>
    <dgm:pt modelId="{E328337A-ECDD-4E0E-88E8-6D6DE781EE6B}">
      <dgm:prSet/>
      <dgm:spPr/>
      <dgm:t>
        <a:bodyPr/>
        <a:lstStyle/>
        <a:p>
          <a:r>
            <a:rPr lang="en-US"/>
            <a:t>The result:  More applications than ever are being submitted to colleges and universities</a:t>
          </a:r>
        </a:p>
      </dgm:t>
    </dgm:pt>
    <dgm:pt modelId="{EC2FF203-2319-4593-B58A-111846FEE440}" type="parTrans" cxnId="{24F477AA-BA3C-4D0A-930D-F81B99A901EB}">
      <dgm:prSet/>
      <dgm:spPr/>
      <dgm:t>
        <a:bodyPr/>
        <a:lstStyle/>
        <a:p>
          <a:endParaRPr lang="en-US"/>
        </a:p>
      </dgm:t>
    </dgm:pt>
    <dgm:pt modelId="{75BAE9F1-B412-4B85-8BD6-2B11A305435C}" type="sibTrans" cxnId="{24F477AA-BA3C-4D0A-930D-F81B99A901EB}">
      <dgm:prSet/>
      <dgm:spPr/>
      <dgm:t>
        <a:bodyPr/>
        <a:lstStyle/>
        <a:p>
          <a:endParaRPr lang="en-US"/>
        </a:p>
      </dgm:t>
    </dgm:pt>
    <dgm:pt modelId="{EDF6DE11-53B3-44F3-B934-A587E936CB00}" type="pres">
      <dgm:prSet presAssocID="{6E30241A-9242-4400-AD8F-EB3CE0330BD9}" presName="hierChild1" presStyleCnt="0">
        <dgm:presLayoutVars>
          <dgm:chPref val="1"/>
          <dgm:dir/>
          <dgm:animOne val="branch"/>
          <dgm:animLvl val="lvl"/>
          <dgm:resizeHandles/>
        </dgm:presLayoutVars>
      </dgm:prSet>
      <dgm:spPr/>
    </dgm:pt>
    <dgm:pt modelId="{1ED7D15D-176D-4952-9FCC-E45593605CF6}" type="pres">
      <dgm:prSet presAssocID="{8FBEE545-B345-428A-854E-A478CFD11A53}" presName="hierRoot1" presStyleCnt="0"/>
      <dgm:spPr/>
    </dgm:pt>
    <dgm:pt modelId="{733FFC2E-CE04-4067-B81D-BBBC52D44D17}" type="pres">
      <dgm:prSet presAssocID="{8FBEE545-B345-428A-854E-A478CFD11A53}" presName="composite" presStyleCnt="0"/>
      <dgm:spPr/>
    </dgm:pt>
    <dgm:pt modelId="{1E6EAF98-1A68-4BEE-B66F-AAA8820B164A}" type="pres">
      <dgm:prSet presAssocID="{8FBEE545-B345-428A-854E-A478CFD11A53}" presName="background" presStyleLbl="node0" presStyleIdx="0" presStyleCnt="2"/>
      <dgm:spPr/>
    </dgm:pt>
    <dgm:pt modelId="{56561CF4-CDD6-4359-8DCB-4A53688488B3}" type="pres">
      <dgm:prSet presAssocID="{8FBEE545-B345-428A-854E-A478CFD11A53}" presName="text" presStyleLbl="fgAcc0" presStyleIdx="0" presStyleCnt="2">
        <dgm:presLayoutVars>
          <dgm:chPref val="3"/>
        </dgm:presLayoutVars>
      </dgm:prSet>
      <dgm:spPr/>
    </dgm:pt>
    <dgm:pt modelId="{4D408296-6F74-4741-966F-B994975341B5}" type="pres">
      <dgm:prSet presAssocID="{8FBEE545-B345-428A-854E-A478CFD11A53}" presName="hierChild2" presStyleCnt="0"/>
      <dgm:spPr/>
    </dgm:pt>
    <dgm:pt modelId="{32B4E6EA-5F0B-4602-9DF1-D3D7D0F28D97}" type="pres">
      <dgm:prSet presAssocID="{E328337A-ECDD-4E0E-88E8-6D6DE781EE6B}" presName="hierRoot1" presStyleCnt="0"/>
      <dgm:spPr/>
    </dgm:pt>
    <dgm:pt modelId="{A10D1A3F-9E3D-4311-9D9B-BC157ADA9F50}" type="pres">
      <dgm:prSet presAssocID="{E328337A-ECDD-4E0E-88E8-6D6DE781EE6B}" presName="composite" presStyleCnt="0"/>
      <dgm:spPr/>
    </dgm:pt>
    <dgm:pt modelId="{41849A15-F06A-43AF-A30E-D87EB85DB744}" type="pres">
      <dgm:prSet presAssocID="{E328337A-ECDD-4E0E-88E8-6D6DE781EE6B}" presName="background" presStyleLbl="node0" presStyleIdx="1" presStyleCnt="2"/>
      <dgm:spPr/>
    </dgm:pt>
    <dgm:pt modelId="{FD18FA5B-EE2A-43D7-BFAE-CB52742A8AAC}" type="pres">
      <dgm:prSet presAssocID="{E328337A-ECDD-4E0E-88E8-6D6DE781EE6B}" presName="text" presStyleLbl="fgAcc0" presStyleIdx="1" presStyleCnt="2">
        <dgm:presLayoutVars>
          <dgm:chPref val="3"/>
        </dgm:presLayoutVars>
      </dgm:prSet>
      <dgm:spPr/>
    </dgm:pt>
    <dgm:pt modelId="{9ECB53BE-A932-4BFB-9E33-27E43D374ED8}" type="pres">
      <dgm:prSet presAssocID="{E328337A-ECDD-4E0E-88E8-6D6DE781EE6B}" presName="hierChild2" presStyleCnt="0"/>
      <dgm:spPr/>
    </dgm:pt>
  </dgm:ptLst>
  <dgm:cxnLst>
    <dgm:cxn modelId="{579CC550-2406-418A-8812-6279944E0CD2}" type="presOf" srcId="{6E30241A-9242-4400-AD8F-EB3CE0330BD9}" destId="{EDF6DE11-53B3-44F3-B934-A587E936CB00}" srcOrd="0" destOrd="0" presId="urn:microsoft.com/office/officeart/2005/8/layout/hierarchy1"/>
    <dgm:cxn modelId="{B912C753-B788-41BD-9B23-85DDBDB679E4}" srcId="{6E30241A-9242-4400-AD8F-EB3CE0330BD9}" destId="{8FBEE545-B345-428A-854E-A478CFD11A53}" srcOrd="0" destOrd="0" parTransId="{A4BE9A06-1DDB-4B24-A59B-92977E505313}" sibTransId="{02558A0D-3BBF-4BFD-8A0E-D28B1363FFCA}"/>
    <dgm:cxn modelId="{F4809A55-0486-4147-B0B8-3301F938DFD6}" type="presOf" srcId="{E328337A-ECDD-4E0E-88E8-6D6DE781EE6B}" destId="{FD18FA5B-EE2A-43D7-BFAE-CB52742A8AAC}" srcOrd="0" destOrd="0" presId="urn:microsoft.com/office/officeart/2005/8/layout/hierarchy1"/>
    <dgm:cxn modelId="{24F477AA-BA3C-4D0A-930D-F81B99A901EB}" srcId="{6E30241A-9242-4400-AD8F-EB3CE0330BD9}" destId="{E328337A-ECDD-4E0E-88E8-6D6DE781EE6B}" srcOrd="1" destOrd="0" parTransId="{EC2FF203-2319-4593-B58A-111846FEE440}" sibTransId="{75BAE9F1-B412-4B85-8BD6-2B11A305435C}"/>
    <dgm:cxn modelId="{0E6F41E5-5717-4FBC-B957-326F3300D626}" type="presOf" srcId="{8FBEE545-B345-428A-854E-A478CFD11A53}" destId="{56561CF4-CDD6-4359-8DCB-4A53688488B3}" srcOrd="0" destOrd="0" presId="urn:microsoft.com/office/officeart/2005/8/layout/hierarchy1"/>
    <dgm:cxn modelId="{8EF737E2-4DA7-44E5-BD2D-5BCFFDBA56FF}" type="presParOf" srcId="{EDF6DE11-53B3-44F3-B934-A587E936CB00}" destId="{1ED7D15D-176D-4952-9FCC-E45593605CF6}" srcOrd="0" destOrd="0" presId="urn:microsoft.com/office/officeart/2005/8/layout/hierarchy1"/>
    <dgm:cxn modelId="{B808C5E7-6B8E-4A6B-A841-6624C31D97EB}" type="presParOf" srcId="{1ED7D15D-176D-4952-9FCC-E45593605CF6}" destId="{733FFC2E-CE04-4067-B81D-BBBC52D44D17}" srcOrd="0" destOrd="0" presId="urn:microsoft.com/office/officeart/2005/8/layout/hierarchy1"/>
    <dgm:cxn modelId="{DD65E544-7369-4CCB-BB06-69829BE0F8C2}" type="presParOf" srcId="{733FFC2E-CE04-4067-B81D-BBBC52D44D17}" destId="{1E6EAF98-1A68-4BEE-B66F-AAA8820B164A}" srcOrd="0" destOrd="0" presId="urn:microsoft.com/office/officeart/2005/8/layout/hierarchy1"/>
    <dgm:cxn modelId="{3C46FDDB-1BFD-4751-BC89-520295C1BE6D}" type="presParOf" srcId="{733FFC2E-CE04-4067-B81D-BBBC52D44D17}" destId="{56561CF4-CDD6-4359-8DCB-4A53688488B3}" srcOrd="1" destOrd="0" presId="urn:microsoft.com/office/officeart/2005/8/layout/hierarchy1"/>
    <dgm:cxn modelId="{1F047B9B-6C9C-4E25-AB5E-873D95BDFAA0}" type="presParOf" srcId="{1ED7D15D-176D-4952-9FCC-E45593605CF6}" destId="{4D408296-6F74-4741-966F-B994975341B5}" srcOrd="1" destOrd="0" presId="urn:microsoft.com/office/officeart/2005/8/layout/hierarchy1"/>
    <dgm:cxn modelId="{CA0F752E-807A-41B1-9164-A0751CAB7BBD}" type="presParOf" srcId="{EDF6DE11-53B3-44F3-B934-A587E936CB00}" destId="{32B4E6EA-5F0B-4602-9DF1-D3D7D0F28D97}" srcOrd="1" destOrd="0" presId="urn:microsoft.com/office/officeart/2005/8/layout/hierarchy1"/>
    <dgm:cxn modelId="{488DEF7B-55C9-43AE-BC18-4A5AD46F9354}" type="presParOf" srcId="{32B4E6EA-5F0B-4602-9DF1-D3D7D0F28D97}" destId="{A10D1A3F-9E3D-4311-9D9B-BC157ADA9F50}" srcOrd="0" destOrd="0" presId="urn:microsoft.com/office/officeart/2005/8/layout/hierarchy1"/>
    <dgm:cxn modelId="{1FA2DF7D-1BE3-4D4A-997B-EFCE6BC0C3DF}" type="presParOf" srcId="{A10D1A3F-9E3D-4311-9D9B-BC157ADA9F50}" destId="{41849A15-F06A-43AF-A30E-D87EB85DB744}" srcOrd="0" destOrd="0" presId="urn:microsoft.com/office/officeart/2005/8/layout/hierarchy1"/>
    <dgm:cxn modelId="{1C064816-CCDF-4179-873D-EF1AE31332A3}" type="presParOf" srcId="{A10D1A3F-9E3D-4311-9D9B-BC157ADA9F50}" destId="{FD18FA5B-EE2A-43D7-BFAE-CB52742A8AAC}" srcOrd="1" destOrd="0" presId="urn:microsoft.com/office/officeart/2005/8/layout/hierarchy1"/>
    <dgm:cxn modelId="{1E4FC339-8065-4A49-93A4-C0FD57878272}" type="presParOf" srcId="{32B4E6EA-5F0B-4602-9DF1-D3D7D0F28D97}" destId="{9ECB53BE-A932-4BFB-9E33-27E43D374E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3A1FD-0ACF-4FD8-8742-8954D9EF4D7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EB1A126-FA3C-4064-995B-384895B872CB}">
      <dgm:prSet/>
      <dgm:spPr/>
      <dgm:t>
        <a:bodyPr/>
        <a:lstStyle/>
        <a:p>
          <a:pPr>
            <a:defRPr cap="all"/>
          </a:pPr>
          <a:r>
            <a:rPr lang="en-US" baseline="0"/>
            <a:t>Academic preparedness/course rigor and relevant grades.  Colleges recalculate GPA.</a:t>
          </a:r>
          <a:endParaRPr lang="en-US"/>
        </a:p>
      </dgm:t>
    </dgm:pt>
    <dgm:pt modelId="{E66E9C25-567F-470D-BAE1-1FEDC904CA90}" type="parTrans" cxnId="{62DA59B4-8266-4942-A850-78639CD1D1AA}">
      <dgm:prSet/>
      <dgm:spPr/>
      <dgm:t>
        <a:bodyPr/>
        <a:lstStyle/>
        <a:p>
          <a:endParaRPr lang="en-US"/>
        </a:p>
      </dgm:t>
    </dgm:pt>
    <dgm:pt modelId="{FEB1ECA2-36DA-475C-BCC5-E27860D412F7}" type="sibTrans" cxnId="{62DA59B4-8266-4942-A850-78639CD1D1AA}">
      <dgm:prSet/>
      <dgm:spPr/>
      <dgm:t>
        <a:bodyPr/>
        <a:lstStyle/>
        <a:p>
          <a:endParaRPr lang="en-US"/>
        </a:p>
      </dgm:t>
    </dgm:pt>
    <dgm:pt modelId="{8CDE6EBB-A018-4133-AF88-E9BDB20A1CDD}">
      <dgm:prSet/>
      <dgm:spPr/>
      <dgm:t>
        <a:bodyPr/>
        <a:lstStyle/>
        <a:p>
          <a:pPr>
            <a:defRPr cap="all"/>
          </a:pPr>
          <a:r>
            <a:rPr lang="en-US" baseline="0"/>
            <a:t>Standardized Testing</a:t>
          </a:r>
          <a:endParaRPr lang="en-US"/>
        </a:p>
      </dgm:t>
    </dgm:pt>
    <dgm:pt modelId="{1CA67026-6FFF-4C65-B2ED-3E5CDAB53F42}" type="parTrans" cxnId="{4D6F2365-BB41-4660-A589-08FE1F451ECB}">
      <dgm:prSet/>
      <dgm:spPr/>
      <dgm:t>
        <a:bodyPr/>
        <a:lstStyle/>
        <a:p>
          <a:endParaRPr lang="en-US"/>
        </a:p>
      </dgm:t>
    </dgm:pt>
    <dgm:pt modelId="{BA070D1E-6091-4BD4-81AE-0E35D3DA4E89}" type="sibTrans" cxnId="{4D6F2365-BB41-4660-A589-08FE1F451ECB}">
      <dgm:prSet/>
      <dgm:spPr/>
      <dgm:t>
        <a:bodyPr/>
        <a:lstStyle/>
        <a:p>
          <a:endParaRPr lang="en-US"/>
        </a:p>
      </dgm:t>
    </dgm:pt>
    <dgm:pt modelId="{730FB7DF-AE04-47AC-A54C-68CC01D0928D}">
      <dgm:prSet/>
      <dgm:spPr/>
      <dgm:t>
        <a:bodyPr/>
        <a:lstStyle/>
        <a:p>
          <a:pPr>
            <a:defRPr cap="all"/>
          </a:pPr>
          <a:r>
            <a:rPr lang="en-US" baseline="0"/>
            <a:t>Extracurricular engagement “LEADERSHIP”</a:t>
          </a:r>
          <a:endParaRPr lang="en-US"/>
        </a:p>
      </dgm:t>
    </dgm:pt>
    <dgm:pt modelId="{D668C3FB-C992-4480-9C66-FA90E44FE816}" type="parTrans" cxnId="{647FF797-36C8-46EC-9E75-405EE9D8B74A}">
      <dgm:prSet/>
      <dgm:spPr/>
      <dgm:t>
        <a:bodyPr/>
        <a:lstStyle/>
        <a:p>
          <a:endParaRPr lang="en-US"/>
        </a:p>
      </dgm:t>
    </dgm:pt>
    <dgm:pt modelId="{1B7CE4F7-57FB-4491-9467-0D811086AA5E}" type="sibTrans" cxnId="{647FF797-36C8-46EC-9E75-405EE9D8B74A}">
      <dgm:prSet/>
      <dgm:spPr/>
      <dgm:t>
        <a:bodyPr/>
        <a:lstStyle/>
        <a:p>
          <a:endParaRPr lang="en-US"/>
        </a:p>
      </dgm:t>
    </dgm:pt>
    <dgm:pt modelId="{F84EC836-7AFB-4A41-BFFA-5B623C06AEB3}">
      <dgm:prSet/>
      <dgm:spPr/>
      <dgm:t>
        <a:bodyPr/>
        <a:lstStyle/>
        <a:p>
          <a:pPr>
            <a:defRPr cap="all"/>
          </a:pPr>
          <a:r>
            <a:rPr lang="en-US" baseline="0"/>
            <a:t>Personal Qualities:  Seen in recommendations, essays </a:t>
          </a:r>
          <a:endParaRPr lang="en-US"/>
        </a:p>
      </dgm:t>
    </dgm:pt>
    <dgm:pt modelId="{377CEC95-44AE-46C1-A903-71EC5230BC1C}" type="parTrans" cxnId="{B70B5B72-9A0F-45A9-BE50-86177786BBC5}">
      <dgm:prSet/>
      <dgm:spPr/>
      <dgm:t>
        <a:bodyPr/>
        <a:lstStyle/>
        <a:p>
          <a:endParaRPr lang="en-US"/>
        </a:p>
      </dgm:t>
    </dgm:pt>
    <dgm:pt modelId="{E1DD1AF7-8689-4E62-97B9-DEBBAEF0B798}" type="sibTrans" cxnId="{B70B5B72-9A0F-45A9-BE50-86177786BBC5}">
      <dgm:prSet/>
      <dgm:spPr/>
      <dgm:t>
        <a:bodyPr/>
        <a:lstStyle/>
        <a:p>
          <a:endParaRPr lang="en-US"/>
        </a:p>
      </dgm:t>
    </dgm:pt>
    <dgm:pt modelId="{2D1CBCB2-5E55-4AE4-82CC-5516DE956E23}">
      <dgm:prSet/>
      <dgm:spPr/>
      <dgm:t>
        <a:bodyPr/>
        <a:lstStyle/>
        <a:p>
          <a:pPr>
            <a:defRPr cap="all"/>
          </a:pPr>
          <a:r>
            <a:rPr lang="en-US" baseline="0"/>
            <a:t>Institutional priorities</a:t>
          </a:r>
          <a:endParaRPr lang="en-US"/>
        </a:p>
      </dgm:t>
    </dgm:pt>
    <dgm:pt modelId="{EC6F2AC3-77C3-4C1F-9F47-8682BD76A5BA}" type="parTrans" cxnId="{EB031C7B-FAF3-4009-8C76-9611DA24AB9D}">
      <dgm:prSet/>
      <dgm:spPr/>
      <dgm:t>
        <a:bodyPr/>
        <a:lstStyle/>
        <a:p>
          <a:endParaRPr lang="en-US"/>
        </a:p>
      </dgm:t>
    </dgm:pt>
    <dgm:pt modelId="{5F9917DC-9E1E-4D7F-9977-5B3C95E2DE16}" type="sibTrans" cxnId="{EB031C7B-FAF3-4009-8C76-9611DA24AB9D}">
      <dgm:prSet/>
      <dgm:spPr/>
      <dgm:t>
        <a:bodyPr/>
        <a:lstStyle/>
        <a:p>
          <a:endParaRPr lang="en-US"/>
        </a:p>
      </dgm:t>
    </dgm:pt>
    <dgm:pt modelId="{6CA662B3-EFF7-4FA3-986F-9BAD9AC6B41C}" type="pres">
      <dgm:prSet presAssocID="{AA93A1FD-0ACF-4FD8-8742-8954D9EF4D75}" presName="root" presStyleCnt="0">
        <dgm:presLayoutVars>
          <dgm:dir/>
          <dgm:resizeHandles val="exact"/>
        </dgm:presLayoutVars>
      </dgm:prSet>
      <dgm:spPr/>
    </dgm:pt>
    <dgm:pt modelId="{579AB516-BCDB-4363-90B7-E8132F6F76A8}" type="pres">
      <dgm:prSet presAssocID="{2EB1A126-FA3C-4064-995B-384895B872CB}" presName="compNode" presStyleCnt="0"/>
      <dgm:spPr/>
    </dgm:pt>
    <dgm:pt modelId="{C81D6928-D43F-400B-A3DD-8557E660CCD8}" type="pres">
      <dgm:prSet presAssocID="{2EB1A126-FA3C-4064-995B-384895B872CB}" presName="iconBgRect" presStyleLbl="bgShp" presStyleIdx="0" presStyleCnt="5"/>
      <dgm:spPr>
        <a:prstGeom prst="round2DiagRect">
          <a:avLst>
            <a:gd name="adj1" fmla="val 29727"/>
            <a:gd name="adj2" fmla="val 0"/>
          </a:avLst>
        </a:prstGeom>
      </dgm:spPr>
    </dgm:pt>
    <dgm:pt modelId="{E7F0B997-CCC3-4A11-902D-9ACA26D659B7}" type="pres">
      <dgm:prSet presAssocID="{2EB1A126-FA3C-4064-995B-384895B872C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69FD04AD-CDB4-4B7B-8726-8732379487F4}" type="pres">
      <dgm:prSet presAssocID="{2EB1A126-FA3C-4064-995B-384895B872CB}" presName="spaceRect" presStyleCnt="0"/>
      <dgm:spPr/>
    </dgm:pt>
    <dgm:pt modelId="{F981CA3C-4CCE-46CB-8A4F-E9DC117F1BAA}" type="pres">
      <dgm:prSet presAssocID="{2EB1A126-FA3C-4064-995B-384895B872CB}" presName="textRect" presStyleLbl="revTx" presStyleIdx="0" presStyleCnt="5">
        <dgm:presLayoutVars>
          <dgm:chMax val="1"/>
          <dgm:chPref val="1"/>
        </dgm:presLayoutVars>
      </dgm:prSet>
      <dgm:spPr/>
    </dgm:pt>
    <dgm:pt modelId="{A085CE15-9DEE-4131-A21C-F2981568EA66}" type="pres">
      <dgm:prSet presAssocID="{FEB1ECA2-36DA-475C-BCC5-E27860D412F7}" presName="sibTrans" presStyleCnt="0"/>
      <dgm:spPr/>
    </dgm:pt>
    <dgm:pt modelId="{135463D6-13EA-4F61-AF96-5308658995E4}" type="pres">
      <dgm:prSet presAssocID="{8CDE6EBB-A018-4133-AF88-E9BDB20A1CDD}" presName="compNode" presStyleCnt="0"/>
      <dgm:spPr/>
    </dgm:pt>
    <dgm:pt modelId="{7F67E3DC-0549-4975-96C5-F7FAC9D8AB39}" type="pres">
      <dgm:prSet presAssocID="{8CDE6EBB-A018-4133-AF88-E9BDB20A1CDD}" presName="iconBgRect" presStyleLbl="bgShp" presStyleIdx="1" presStyleCnt="5"/>
      <dgm:spPr>
        <a:prstGeom prst="round2DiagRect">
          <a:avLst>
            <a:gd name="adj1" fmla="val 29727"/>
            <a:gd name="adj2" fmla="val 0"/>
          </a:avLst>
        </a:prstGeom>
      </dgm:spPr>
    </dgm:pt>
    <dgm:pt modelId="{1E27AAFF-D400-452B-98AF-09D28180AF9D}" type="pres">
      <dgm:prSet presAssocID="{8CDE6EBB-A018-4133-AF88-E9BDB20A1CD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F446782-4F58-4C63-A4AC-184248241A87}" type="pres">
      <dgm:prSet presAssocID="{8CDE6EBB-A018-4133-AF88-E9BDB20A1CDD}" presName="spaceRect" presStyleCnt="0"/>
      <dgm:spPr/>
    </dgm:pt>
    <dgm:pt modelId="{690E9AA3-7120-464E-97E6-8639FE9F366B}" type="pres">
      <dgm:prSet presAssocID="{8CDE6EBB-A018-4133-AF88-E9BDB20A1CDD}" presName="textRect" presStyleLbl="revTx" presStyleIdx="1" presStyleCnt="5">
        <dgm:presLayoutVars>
          <dgm:chMax val="1"/>
          <dgm:chPref val="1"/>
        </dgm:presLayoutVars>
      </dgm:prSet>
      <dgm:spPr/>
    </dgm:pt>
    <dgm:pt modelId="{1332062B-10A0-4FBC-8784-5DD49700F0C1}" type="pres">
      <dgm:prSet presAssocID="{BA070D1E-6091-4BD4-81AE-0E35D3DA4E89}" presName="sibTrans" presStyleCnt="0"/>
      <dgm:spPr/>
    </dgm:pt>
    <dgm:pt modelId="{6DFD6106-9219-4A03-8B92-A44EC89E858C}" type="pres">
      <dgm:prSet presAssocID="{730FB7DF-AE04-47AC-A54C-68CC01D0928D}" presName="compNode" presStyleCnt="0"/>
      <dgm:spPr/>
    </dgm:pt>
    <dgm:pt modelId="{1EFB64B8-2C86-4713-A3B5-E0E560ADE596}" type="pres">
      <dgm:prSet presAssocID="{730FB7DF-AE04-47AC-A54C-68CC01D0928D}" presName="iconBgRect" presStyleLbl="bgShp" presStyleIdx="2" presStyleCnt="5"/>
      <dgm:spPr>
        <a:prstGeom prst="round2DiagRect">
          <a:avLst>
            <a:gd name="adj1" fmla="val 29727"/>
            <a:gd name="adj2" fmla="val 0"/>
          </a:avLst>
        </a:prstGeom>
      </dgm:spPr>
    </dgm:pt>
    <dgm:pt modelId="{9FED5BB1-898D-4093-A289-6025D6A5A186}" type="pres">
      <dgm:prSet presAssocID="{730FB7DF-AE04-47AC-A54C-68CC01D0928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AAA3063C-8B31-4D3F-B7E2-664896FBE18C}" type="pres">
      <dgm:prSet presAssocID="{730FB7DF-AE04-47AC-A54C-68CC01D0928D}" presName="spaceRect" presStyleCnt="0"/>
      <dgm:spPr/>
    </dgm:pt>
    <dgm:pt modelId="{2AD7B3B8-CEF8-4CD7-802B-A5164B7B96D3}" type="pres">
      <dgm:prSet presAssocID="{730FB7DF-AE04-47AC-A54C-68CC01D0928D}" presName="textRect" presStyleLbl="revTx" presStyleIdx="2" presStyleCnt="5">
        <dgm:presLayoutVars>
          <dgm:chMax val="1"/>
          <dgm:chPref val="1"/>
        </dgm:presLayoutVars>
      </dgm:prSet>
      <dgm:spPr/>
    </dgm:pt>
    <dgm:pt modelId="{1F1B6303-1BCE-4314-8D6A-CB38EB95F458}" type="pres">
      <dgm:prSet presAssocID="{1B7CE4F7-57FB-4491-9467-0D811086AA5E}" presName="sibTrans" presStyleCnt="0"/>
      <dgm:spPr/>
    </dgm:pt>
    <dgm:pt modelId="{BAD30372-BFF2-4167-9973-020A97BCBCF2}" type="pres">
      <dgm:prSet presAssocID="{F84EC836-7AFB-4A41-BFFA-5B623C06AEB3}" presName="compNode" presStyleCnt="0"/>
      <dgm:spPr/>
    </dgm:pt>
    <dgm:pt modelId="{71BBFE9D-C60C-407B-935B-18126ED12B27}" type="pres">
      <dgm:prSet presAssocID="{F84EC836-7AFB-4A41-BFFA-5B623C06AEB3}" presName="iconBgRect" presStyleLbl="bgShp" presStyleIdx="3" presStyleCnt="5"/>
      <dgm:spPr>
        <a:prstGeom prst="round2DiagRect">
          <a:avLst>
            <a:gd name="adj1" fmla="val 29727"/>
            <a:gd name="adj2" fmla="val 0"/>
          </a:avLst>
        </a:prstGeom>
      </dgm:spPr>
    </dgm:pt>
    <dgm:pt modelId="{6A7182F7-97A0-4784-9839-3E2705AFDB7F}" type="pres">
      <dgm:prSet presAssocID="{F84EC836-7AFB-4A41-BFFA-5B623C06AEB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E3E8FD52-7654-422A-8475-0CA578113E7B}" type="pres">
      <dgm:prSet presAssocID="{F84EC836-7AFB-4A41-BFFA-5B623C06AEB3}" presName="spaceRect" presStyleCnt="0"/>
      <dgm:spPr/>
    </dgm:pt>
    <dgm:pt modelId="{75A4DC76-A31C-437F-9FD4-E4B382023964}" type="pres">
      <dgm:prSet presAssocID="{F84EC836-7AFB-4A41-BFFA-5B623C06AEB3}" presName="textRect" presStyleLbl="revTx" presStyleIdx="3" presStyleCnt="5">
        <dgm:presLayoutVars>
          <dgm:chMax val="1"/>
          <dgm:chPref val="1"/>
        </dgm:presLayoutVars>
      </dgm:prSet>
      <dgm:spPr/>
    </dgm:pt>
    <dgm:pt modelId="{3952021A-3899-486D-A434-66B8817D4593}" type="pres">
      <dgm:prSet presAssocID="{E1DD1AF7-8689-4E62-97B9-DEBBAEF0B798}" presName="sibTrans" presStyleCnt="0"/>
      <dgm:spPr/>
    </dgm:pt>
    <dgm:pt modelId="{F6AAA685-9E40-4E2D-9B18-D933FCEBF9AD}" type="pres">
      <dgm:prSet presAssocID="{2D1CBCB2-5E55-4AE4-82CC-5516DE956E23}" presName="compNode" presStyleCnt="0"/>
      <dgm:spPr/>
    </dgm:pt>
    <dgm:pt modelId="{86EAACD5-EB34-4D0A-B624-91E1648F9F69}" type="pres">
      <dgm:prSet presAssocID="{2D1CBCB2-5E55-4AE4-82CC-5516DE956E23}" presName="iconBgRect" presStyleLbl="bgShp" presStyleIdx="4" presStyleCnt="5"/>
      <dgm:spPr>
        <a:prstGeom prst="round2DiagRect">
          <a:avLst>
            <a:gd name="adj1" fmla="val 29727"/>
            <a:gd name="adj2" fmla="val 0"/>
          </a:avLst>
        </a:prstGeom>
      </dgm:spPr>
    </dgm:pt>
    <dgm:pt modelId="{1E4B8D7C-56FD-42BA-BF87-F34279C9B2D2}" type="pres">
      <dgm:prSet presAssocID="{2D1CBCB2-5E55-4AE4-82CC-5516DE956E2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FD15A5E6-C04E-4613-A285-AEE3CDC11CD9}" type="pres">
      <dgm:prSet presAssocID="{2D1CBCB2-5E55-4AE4-82CC-5516DE956E23}" presName="spaceRect" presStyleCnt="0"/>
      <dgm:spPr/>
    </dgm:pt>
    <dgm:pt modelId="{9D863365-93E0-4404-A22A-B18DFF2D93CC}" type="pres">
      <dgm:prSet presAssocID="{2D1CBCB2-5E55-4AE4-82CC-5516DE956E23}" presName="textRect" presStyleLbl="revTx" presStyleIdx="4" presStyleCnt="5">
        <dgm:presLayoutVars>
          <dgm:chMax val="1"/>
          <dgm:chPref val="1"/>
        </dgm:presLayoutVars>
      </dgm:prSet>
      <dgm:spPr/>
    </dgm:pt>
  </dgm:ptLst>
  <dgm:cxnLst>
    <dgm:cxn modelId="{F60D661F-D03F-496F-9E6B-A55C87C912BB}" type="presOf" srcId="{2EB1A126-FA3C-4064-995B-384895B872CB}" destId="{F981CA3C-4CCE-46CB-8A4F-E9DC117F1BAA}" srcOrd="0" destOrd="0" presId="urn:microsoft.com/office/officeart/2018/5/layout/IconLeafLabelList"/>
    <dgm:cxn modelId="{104E492B-B406-4DC7-8D97-D38FFC2A8D3D}" type="presOf" srcId="{AA93A1FD-0ACF-4FD8-8742-8954D9EF4D75}" destId="{6CA662B3-EFF7-4FA3-986F-9BAD9AC6B41C}" srcOrd="0" destOrd="0" presId="urn:microsoft.com/office/officeart/2018/5/layout/IconLeafLabelList"/>
    <dgm:cxn modelId="{4D6F2365-BB41-4660-A589-08FE1F451ECB}" srcId="{AA93A1FD-0ACF-4FD8-8742-8954D9EF4D75}" destId="{8CDE6EBB-A018-4133-AF88-E9BDB20A1CDD}" srcOrd="1" destOrd="0" parTransId="{1CA67026-6FFF-4C65-B2ED-3E5CDAB53F42}" sibTransId="{BA070D1E-6091-4BD4-81AE-0E35D3DA4E89}"/>
    <dgm:cxn modelId="{B70B5B72-9A0F-45A9-BE50-86177786BBC5}" srcId="{AA93A1FD-0ACF-4FD8-8742-8954D9EF4D75}" destId="{F84EC836-7AFB-4A41-BFFA-5B623C06AEB3}" srcOrd="3" destOrd="0" parTransId="{377CEC95-44AE-46C1-A903-71EC5230BC1C}" sibTransId="{E1DD1AF7-8689-4E62-97B9-DEBBAEF0B798}"/>
    <dgm:cxn modelId="{EB031C7B-FAF3-4009-8C76-9611DA24AB9D}" srcId="{AA93A1FD-0ACF-4FD8-8742-8954D9EF4D75}" destId="{2D1CBCB2-5E55-4AE4-82CC-5516DE956E23}" srcOrd="4" destOrd="0" parTransId="{EC6F2AC3-77C3-4C1F-9F47-8682BD76A5BA}" sibTransId="{5F9917DC-9E1E-4D7F-9977-5B3C95E2DE16}"/>
    <dgm:cxn modelId="{6830DE7B-1F84-47D1-BFFF-9200AE2376C4}" type="presOf" srcId="{8CDE6EBB-A018-4133-AF88-E9BDB20A1CDD}" destId="{690E9AA3-7120-464E-97E6-8639FE9F366B}" srcOrd="0" destOrd="0" presId="urn:microsoft.com/office/officeart/2018/5/layout/IconLeafLabelList"/>
    <dgm:cxn modelId="{647FF797-36C8-46EC-9E75-405EE9D8B74A}" srcId="{AA93A1FD-0ACF-4FD8-8742-8954D9EF4D75}" destId="{730FB7DF-AE04-47AC-A54C-68CC01D0928D}" srcOrd="2" destOrd="0" parTransId="{D668C3FB-C992-4480-9C66-FA90E44FE816}" sibTransId="{1B7CE4F7-57FB-4491-9467-0D811086AA5E}"/>
    <dgm:cxn modelId="{22054EA1-835F-4831-B7F2-DFA9ACA1B452}" type="presOf" srcId="{730FB7DF-AE04-47AC-A54C-68CC01D0928D}" destId="{2AD7B3B8-CEF8-4CD7-802B-A5164B7B96D3}" srcOrd="0" destOrd="0" presId="urn:microsoft.com/office/officeart/2018/5/layout/IconLeafLabelList"/>
    <dgm:cxn modelId="{62DA59B4-8266-4942-A850-78639CD1D1AA}" srcId="{AA93A1FD-0ACF-4FD8-8742-8954D9EF4D75}" destId="{2EB1A126-FA3C-4064-995B-384895B872CB}" srcOrd="0" destOrd="0" parTransId="{E66E9C25-567F-470D-BAE1-1FEDC904CA90}" sibTransId="{FEB1ECA2-36DA-475C-BCC5-E27860D412F7}"/>
    <dgm:cxn modelId="{4EA608CE-B04A-4705-AF30-B11CA234BAD5}" type="presOf" srcId="{2D1CBCB2-5E55-4AE4-82CC-5516DE956E23}" destId="{9D863365-93E0-4404-A22A-B18DFF2D93CC}" srcOrd="0" destOrd="0" presId="urn:microsoft.com/office/officeart/2018/5/layout/IconLeafLabelList"/>
    <dgm:cxn modelId="{FD4E52D5-3051-404E-9433-B09A35B87FE8}" type="presOf" srcId="{F84EC836-7AFB-4A41-BFFA-5B623C06AEB3}" destId="{75A4DC76-A31C-437F-9FD4-E4B382023964}" srcOrd="0" destOrd="0" presId="urn:microsoft.com/office/officeart/2018/5/layout/IconLeafLabelList"/>
    <dgm:cxn modelId="{15ADAFDA-434A-47EE-8C73-115910E20299}" type="presParOf" srcId="{6CA662B3-EFF7-4FA3-986F-9BAD9AC6B41C}" destId="{579AB516-BCDB-4363-90B7-E8132F6F76A8}" srcOrd="0" destOrd="0" presId="urn:microsoft.com/office/officeart/2018/5/layout/IconLeafLabelList"/>
    <dgm:cxn modelId="{49E7E773-2950-4F31-BF95-EF5AC21A1578}" type="presParOf" srcId="{579AB516-BCDB-4363-90B7-E8132F6F76A8}" destId="{C81D6928-D43F-400B-A3DD-8557E660CCD8}" srcOrd="0" destOrd="0" presId="urn:microsoft.com/office/officeart/2018/5/layout/IconLeafLabelList"/>
    <dgm:cxn modelId="{DF136D40-26E8-4ACF-BC29-6F25603755CF}" type="presParOf" srcId="{579AB516-BCDB-4363-90B7-E8132F6F76A8}" destId="{E7F0B997-CCC3-4A11-902D-9ACA26D659B7}" srcOrd="1" destOrd="0" presId="urn:microsoft.com/office/officeart/2018/5/layout/IconLeafLabelList"/>
    <dgm:cxn modelId="{8CD583EA-7CCC-4C7B-B48C-0E6958858AC0}" type="presParOf" srcId="{579AB516-BCDB-4363-90B7-E8132F6F76A8}" destId="{69FD04AD-CDB4-4B7B-8726-8732379487F4}" srcOrd="2" destOrd="0" presId="urn:microsoft.com/office/officeart/2018/5/layout/IconLeafLabelList"/>
    <dgm:cxn modelId="{3DBC4C9E-B85D-4316-9CA3-497920BB5BD3}" type="presParOf" srcId="{579AB516-BCDB-4363-90B7-E8132F6F76A8}" destId="{F981CA3C-4CCE-46CB-8A4F-E9DC117F1BAA}" srcOrd="3" destOrd="0" presId="urn:microsoft.com/office/officeart/2018/5/layout/IconLeafLabelList"/>
    <dgm:cxn modelId="{615C2D86-F811-4A76-A095-C0C91B43ECFD}" type="presParOf" srcId="{6CA662B3-EFF7-4FA3-986F-9BAD9AC6B41C}" destId="{A085CE15-9DEE-4131-A21C-F2981568EA66}" srcOrd="1" destOrd="0" presId="urn:microsoft.com/office/officeart/2018/5/layout/IconLeafLabelList"/>
    <dgm:cxn modelId="{E7CBB068-B061-4973-B347-6419EEEC24F5}" type="presParOf" srcId="{6CA662B3-EFF7-4FA3-986F-9BAD9AC6B41C}" destId="{135463D6-13EA-4F61-AF96-5308658995E4}" srcOrd="2" destOrd="0" presId="urn:microsoft.com/office/officeart/2018/5/layout/IconLeafLabelList"/>
    <dgm:cxn modelId="{C11C4C06-AFC2-438B-9B69-A7D692F52BC4}" type="presParOf" srcId="{135463D6-13EA-4F61-AF96-5308658995E4}" destId="{7F67E3DC-0549-4975-96C5-F7FAC9D8AB39}" srcOrd="0" destOrd="0" presId="urn:microsoft.com/office/officeart/2018/5/layout/IconLeafLabelList"/>
    <dgm:cxn modelId="{16A00925-26B9-458D-8202-A12EBCFDA597}" type="presParOf" srcId="{135463D6-13EA-4F61-AF96-5308658995E4}" destId="{1E27AAFF-D400-452B-98AF-09D28180AF9D}" srcOrd="1" destOrd="0" presId="urn:microsoft.com/office/officeart/2018/5/layout/IconLeafLabelList"/>
    <dgm:cxn modelId="{6A9E0800-802B-4B85-97EC-6AC5FDF415B3}" type="presParOf" srcId="{135463D6-13EA-4F61-AF96-5308658995E4}" destId="{0F446782-4F58-4C63-A4AC-184248241A87}" srcOrd="2" destOrd="0" presId="urn:microsoft.com/office/officeart/2018/5/layout/IconLeafLabelList"/>
    <dgm:cxn modelId="{2D8AF5F2-58C2-4F9D-8B31-D0FAF6AF2FEB}" type="presParOf" srcId="{135463D6-13EA-4F61-AF96-5308658995E4}" destId="{690E9AA3-7120-464E-97E6-8639FE9F366B}" srcOrd="3" destOrd="0" presId="urn:microsoft.com/office/officeart/2018/5/layout/IconLeafLabelList"/>
    <dgm:cxn modelId="{0709FA19-D3B6-406F-859B-4885198E6DC3}" type="presParOf" srcId="{6CA662B3-EFF7-4FA3-986F-9BAD9AC6B41C}" destId="{1332062B-10A0-4FBC-8784-5DD49700F0C1}" srcOrd="3" destOrd="0" presId="urn:microsoft.com/office/officeart/2018/5/layout/IconLeafLabelList"/>
    <dgm:cxn modelId="{DCBA5658-C4FD-46B1-91A4-A1BCE540E8F8}" type="presParOf" srcId="{6CA662B3-EFF7-4FA3-986F-9BAD9AC6B41C}" destId="{6DFD6106-9219-4A03-8B92-A44EC89E858C}" srcOrd="4" destOrd="0" presId="urn:microsoft.com/office/officeart/2018/5/layout/IconLeafLabelList"/>
    <dgm:cxn modelId="{7E984543-1CD9-4E57-837A-18193CC7EAC9}" type="presParOf" srcId="{6DFD6106-9219-4A03-8B92-A44EC89E858C}" destId="{1EFB64B8-2C86-4713-A3B5-E0E560ADE596}" srcOrd="0" destOrd="0" presId="urn:microsoft.com/office/officeart/2018/5/layout/IconLeafLabelList"/>
    <dgm:cxn modelId="{7D698FEF-39AB-4D2A-B60C-85AF8C48A6A7}" type="presParOf" srcId="{6DFD6106-9219-4A03-8B92-A44EC89E858C}" destId="{9FED5BB1-898D-4093-A289-6025D6A5A186}" srcOrd="1" destOrd="0" presId="urn:microsoft.com/office/officeart/2018/5/layout/IconLeafLabelList"/>
    <dgm:cxn modelId="{28E251C4-AD7A-4244-87E0-248322A8D74D}" type="presParOf" srcId="{6DFD6106-9219-4A03-8B92-A44EC89E858C}" destId="{AAA3063C-8B31-4D3F-B7E2-664896FBE18C}" srcOrd="2" destOrd="0" presId="urn:microsoft.com/office/officeart/2018/5/layout/IconLeafLabelList"/>
    <dgm:cxn modelId="{ED84E9F6-5368-4806-819B-9CE1263428EA}" type="presParOf" srcId="{6DFD6106-9219-4A03-8B92-A44EC89E858C}" destId="{2AD7B3B8-CEF8-4CD7-802B-A5164B7B96D3}" srcOrd="3" destOrd="0" presId="urn:microsoft.com/office/officeart/2018/5/layout/IconLeafLabelList"/>
    <dgm:cxn modelId="{BA7ADEEB-6877-457D-AFF3-9D713AF2204B}" type="presParOf" srcId="{6CA662B3-EFF7-4FA3-986F-9BAD9AC6B41C}" destId="{1F1B6303-1BCE-4314-8D6A-CB38EB95F458}" srcOrd="5" destOrd="0" presId="urn:microsoft.com/office/officeart/2018/5/layout/IconLeafLabelList"/>
    <dgm:cxn modelId="{7A9C84BB-F74A-4A81-99B0-CDBD3CEB223A}" type="presParOf" srcId="{6CA662B3-EFF7-4FA3-986F-9BAD9AC6B41C}" destId="{BAD30372-BFF2-4167-9973-020A97BCBCF2}" srcOrd="6" destOrd="0" presId="urn:microsoft.com/office/officeart/2018/5/layout/IconLeafLabelList"/>
    <dgm:cxn modelId="{F7FF9C93-4C88-437E-A4BA-B36A956ADC1E}" type="presParOf" srcId="{BAD30372-BFF2-4167-9973-020A97BCBCF2}" destId="{71BBFE9D-C60C-407B-935B-18126ED12B27}" srcOrd="0" destOrd="0" presId="urn:microsoft.com/office/officeart/2018/5/layout/IconLeafLabelList"/>
    <dgm:cxn modelId="{A49D6F87-7F5A-4D28-9B98-8034B252007C}" type="presParOf" srcId="{BAD30372-BFF2-4167-9973-020A97BCBCF2}" destId="{6A7182F7-97A0-4784-9839-3E2705AFDB7F}" srcOrd="1" destOrd="0" presId="urn:microsoft.com/office/officeart/2018/5/layout/IconLeafLabelList"/>
    <dgm:cxn modelId="{E13023D5-DF89-4267-9026-558B9AE302B4}" type="presParOf" srcId="{BAD30372-BFF2-4167-9973-020A97BCBCF2}" destId="{E3E8FD52-7654-422A-8475-0CA578113E7B}" srcOrd="2" destOrd="0" presId="urn:microsoft.com/office/officeart/2018/5/layout/IconLeafLabelList"/>
    <dgm:cxn modelId="{C1A28AEC-0287-46E4-9616-15ABC17820AF}" type="presParOf" srcId="{BAD30372-BFF2-4167-9973-020A97BCBCF2}" destId="{75A4DC76-A31C-437F-9FD4-E4B382023964}" srcOrd="3" destOrd="0" presId="urn:microsoft.com/office/officeart/2018/5/layout/IconLeafLabelList"/>
    <dgm:cxn modelId="{BD7988D3-BCC4-48FA-83F5-EEB1B9CB8FC1}" type="presParOf" srcId="{6CA662B3-EFF7-4FA3-986F-9BAD9AC6B41C}" destId="{3952021A-3899-486D-A434-66B8817D4593}" srcOrd="7" destOrd="0" presId="urn:microsoft.com/office/officeart/2018/5/layout/IconLeafLabelList"/>
    <dgm:cxn modelId="{25C24FF3-73D5-44B5-86C5-E642D66468A7}" type="presParOf" srcId="{6CA662B3-EFF7-4FA3-986F-9BAD9AC6B41C}" destId="{F6AAA685-9E40-4E2D-9B18-D933FCEBF9AD}" srcOrd="8" destOrd="0" presId="urn:microsoft.com/office/officeart/2018/5/layout/IconLeafLabelList"/>
    <dgm:cxn modelId="{9C7E2B27-0CF8-477C-95FF-93465FD047AD}" type="presParOf" srcId="{F6AAA685-9E40-4E2D-9B18-D933FCEBF9AD}" destId="{86EAACD5-EB34-4D0A-B624-91E1648F9F69}" srcOrd="0" destOrd="0" presId="urn:microsoft.com/office/officeart/2018/5/layout/IconLeafLabelList"/>
    <dgm:cxn modelId="{0575BFB1-7BB7-4621-B54E-2C111CC465E0}" type="presParOf" srcId="{F6AAA685-9E40-4E2D-9B18-D933FCEBF9AD}" destId="{1E4B8D7C-56FD-42BA-BF87-F34279C9B2D2}" srcOrd="1" destOrd="0" presId="urn:microsoft.com/office/officeart/2018/5/layout/IconLeafLabelList"/>
    <dgm:cxn modelId="{FDA83179-F214-4069-8382-3BCD00E23288}" type="presParOf" srcId="{F6AAA685-9E40-4E2D-9B18-D933FCEBF9AD}" destId="{FD15A5E6-C04E-4613-A285-AEE3CDC11CD9}" srcOrd="2" destOrd="0" presId="urn:microsoft.com/office/officeart/2018/5/layout/IconLeafLabelList"/>
    <dgm:cxn modelId="{CBCA8D23-0C54-4263-A4E8-E2D8F6B6DA44}" type="presParOf" srcId="{F6AAA685-9E40-4E2D-9B18-D933FCEBF9AD}" destId="{9D863365-93E0-4404-A22A-B18DFF2D93C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1BC7E8-F656-4F8F-9D6E-011B8B6CF20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DC917E-A65E-4FF7-B326-3A6F85C982E9}">
      <dgm:prSet/>
      <dgm:spPr/>
      <dgm:t>
        <a:bodyPr/>
        <a:lstStyle/>
        <a:p>
          <a:pPr>
            <a:defRPr cap="all"/>
          </a:pPr>
          <a:r>
            <a:rPr lang="en-US" baseline="0"/>
            <a:t>Manage enrollment</a:t>
          </a:r>
          <a:endParaRPr lang="en-US"/>
        </a:p>
      </dgm:t>
    </dgm:pt>
    <dgm:pt modelId="{7EF5A250-F811-4C47-8548-3A3A2507E0E3}" type="parTrans" cxnId="{D9B7208C-7CC8-4C4E-8D03-B2718C2DCD14}">
      <dgm:prSet/>
      <dgm:spPr/>
      <dgm:t>
        <a:bodyPr/>
        <a:lstStyle/>
        <a:p>
          <a:endParaRPr lang="en-US"/>
        </a:p>
      </dgm:t>
    </dgm:pt>
    <dgm:pt modelId="{FC4BB4B8-9490-4AA2-A176-5A83074548A2}" type="sibTrans" cxnId="{D9B7208C-7CC8-4C4E-8D03-B2718C2DCD14}">
      <dgm:prSet/>
      <dgm:spPr/>
      <dgm:t>
        <a:bodyPr/>
        <a:lstStyle/>
        <a:p>
          <a:endParaRPr lang="en-US"/>
        </a:p>
      </dgm:t>
    </dgm:pt>
    <dgm:pt modelId="{B3678679-625B-4BD5-9C63-2B37D98149D0}">
      <dgm:prSet/>
      <dgm:spPr/>
      <dgm:t>
        <a:bodyPr/>
        <a:lstStyle/>
        <a:p>
          <a:pPr>
            <a:defRPr cap="all"/>
          </a:pPr>
          <a:r>
            <a:rPr lang="en-US" baseline="0"/>
            <a:t>In some cases, manage enrollment so as to meeting target tuition revenue for the University.</a:t>
          </a:r>
          <a:endParaRPr lang="en-US"/>
        </a:p>
      </dgm:t>
    </dgm:pt>
    <dgm:pt modelId="{3824502F-E838-4559-B858-1B59F2F81A41}" type="parTrans" cxnId="{3F78420D-827B-4868-B3FB-F7629850651D}">
      <dgm:prSet/>
      <dgm:spPr/>
      <dgm:t>
        <a:bodyPr/>
        <a:lstStyle/>
        <a:p>
          <a:endParaRPr lang="en-US"/>
        </a:p>
      </dgm:t>
    </dgm:pt>
    <dgm:pt modelId="{2BB4E2EF-11A9-4970-8E77-E9C66EBBB684}" type="sibTrans" cxnId="{3F78420D-827B-4868-B3FB-F7629850651D}">
      <dgm:prSet/>
      <dgm:spPr/>
      <dgm:t>
        <a:bodyPr/>
        <a:lstStyle/>
        <a:p>
          <a:endParaRPr lang="en-US"/>
        </a:p>
      </dgm:t>
    </dgm:pt>
    <dgm:pt modelId="{EF8EF00B-D22E-40B4-9527-4109B95D8F2F}">
      <dgm:prSet/>
      <dgm:spPr/>
      <dgm:t>
        <a:bodyPr/>
        <a:lstStyle/>
        <a:p>
          <a:pPr>
            <a:defRPr cap="all"/>
          </a:pPr>
          <a:r>
            <a:rPr lang="en-US" baseline="0"/>
            <a:t>Balance institutional priorities for enrollment:  “The equitable distribution of unhappiness.”</a:t>
          </a:r>
          <a:endParaRPr lang="en-US"/>
        </a:p>
      </dgm:t>
    </dgm:pt>
    <dgm:pt modelId="{AA41D485-0753-439C-ACF6-88CADBB2AA0C}" type="parTrans" cxnId="{658A85CC-DBB2-41E7-B3E4-EBC1F57067CC}">
      <dgm:prSet/>
      <dgm:spPr/>
      <dgm:t>
        <a:bodyPr/>
        <a:lstStyle/>
        <a:p>
          <a:endParaRPr lang="en-US"/>
        </a:p>
      </dgm:t>
    </dgm:pt>
    <dgm:pt modelId="{DD7CA63F-399F-4AEE-B9B3-F8F2001B2F85}" type="sibTrans" cxnId="{658A85CC-DBB2-41E7-B3E4-EBC1F57067CC}">
      <dgm:prSet/>
      <dgm:spPr/>
      <dgm:t>
        <a:bodyPr/>
        <a:lstStyle/>
        <a:p>
          <a:endParaRPr lang="en-US"/>
        </a:p>
      </dgm:t>
    </dgm:pt>
    <dgm:pt modelId="{39637E80-7667-443F-8654-2DF283DF4CD4}">
      <dgm:prSet/>
      <dgm:spPr/>
      <dgm:t>
        <a:bodyPr/>
        <a:lstStyle/>
        <a:p>
          <a:pPr>
            <a:defRPr cap="all"/>
          </a:pPr>
          <a:r>
            <a:rPr lang="en-US" baseline="0"/>
            <a:t>Recruit, select and yield a qualified, talented and diverse group of students for the entering class.</a:t>
          </a:r>
          <a:endParaRPr lang="en-US"/>
        </a:p>
      </dgm:t>
    </dgm:pt>
    <dgm:pt modelId="{A373BD2D-5B88-4DB4-A86E-F5A13636CA68}" type="parTrans" cxnId="{FEC4E942-4D26-4B2C-ACBF-BBDFB2666584}">
      <dgm:prSet/>
      <dgm:spPr/>
      <dgm:t>
        <a:bodyPr/>
        <a:lstStyle/>
        <a:p>
          <a:endParaRPr lang="en-US"/>
        </a:p>
      </dgm:t>
    </dgm:pt>
    <dgm:pt modelId="{A8B9CB2D-30BB-44BF-ABAF-B04AEC34610A}" type="sibTrans" cxnId="{FEC4E942-4D26-4B2C-ACBF-BBDFB2666584}">
      <dgm:prSet/>
      <dgm:spPr/>
      <dgm:t>
        <a:bodyPr/>
        <a:lstStyle/>
        <a:p>
          <a:endParaRPr lang="en-US"/>
        </a:p>
      </dgm:t>
    </dgm:pt>
    <dgm:pt modelId="{A8BD9EAF-FEF8-4C40-B04B-C714019186B7}">
      <dgm:prSet/>
      <dgm:spPr/>
      <dgm:t>
        <a:bodyPr/>
        <a:lstStyle/>
        <a:p>
          <a:pPr>
            <a:defRPr cap="all"/>
          </a:pPr>
          <a:r>
            <a:rPr lang="en-US" baseline="0"/>
            <a:t>Serves as the public face of the University</a:t>
          </a:r>
          <a:endParaRPr lang="en-US"/>
        </a:p>
      </dgm:t>
    </dgm:pt>
    <dgm:pt modelId="{F6010832-0DC9-4A63-8D14-68790B5D4468}" type="parTrans" cxnId="{3F65A810-27DA-4A5F-B54E-4444D2E53CE8}">
      <dgm:prSet/>
      <dgm:spPr/>
      <dgm:t>
        <a:bodyPr/>
        <a:lstStyle/>
        <a:p>
          <a:endParaRPr lang="en-US"/>
        </a:p>
      </dgm:t>
    </dgm:pt>
    <dgm:pt modelId="{382B3DBE-7C36-474A-9449-E39798B93452}" type="sibTrans" cxnId="{3F65A810-27DA-4A5F-B54E-4444D2E53CE8}">
      <dgm:prSet/>
      <dgm:spPr/>
      <dgm:t>
        <a:bodyPr/>
        <a:lstStyle/>
        <a:p>
          <a:endParaRPr lang="en-US"/>
        </a:p>
      </dgm:t>
    </dgm:pt>
    <dgm:pt modelId="{B740D230-A623-4947-8B5C-1B0547C1ACB8}" type="pres">
      <dgm:prSet presAssocID="{1A1BC7E8-F656-4F8F-9D6E-011B8B6CF20B}" presName="root" presStyleCnt="0">
        <dgm:presLayoutVars>
          <dgm:dir/>
          <dgm:resizeHandles val="exact"/>
        </dgm:presLayoutVars>
      </dgm:prSet>
      <dgm:spPr/>
    </dgm:pt>
    <dgm:pt modelId="{3AA486BE-4C7A-4CC8-8FC3-71427FC841F8}" type="pres">
      <dgm:prSet presAssocID="{26DC917E-A65E-4FF7-B326-3A6F85C982E9}" presName="compNode" presStyleCnt="0"/>
      <dgm:spPr/>
    </dgm:pt>
    <dgm:pt modelId="{549759DC-6C3F-4BA2-B39D-B96B62529093}" type="pres">
      <dgm:prSet presAssocID="{26DC917E-A65E-4FF7-B326-3A6F85C982E9}" presName="iconBgRect" presStyleLbl="bgShp" presStyleIdx="0" presStyleCnt="5"/>
      <dgm:spPr/>
    </dgm:pt>
    <dgm:pt modelId="{DF9E068F-8B16-4FAD-82CC-BC2BA1E95BE3}" type="pres">
      <dgm:prSet presAssocID="{26DC917E-A65E-4FF7-B326-3A6F85C982E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867E00B3-6F93-43C6-8D4E-7E80D36B5EE2}" type="pres">
      <dgm:prSet presAssocID="{26DC917E-A65E-4FF7-B326-3A6F85C982E9}" presName="spaceRect" presStyleCnt="0"/>
      <dgm:spPr/>
    </dgm:pt>
    <dgm:pt modelId="{60C47C1E-EAC8-4497-91FF-1F590F2B3CD0}" type="pres">
      <dgm:prSet presAssocID="{26DC917E-A65E-4FF7-B326-3A6F85C982E9}" presName="textRect" presStyleLbl="revTx" presStyleIdx="0" presStyleCnt="5">
        <dgm:presLayoutVars>
          <dgm:chMax val="1"/>
          <dgm:chPref val="1"/>
        </dgm:presLayoutVars>
      </dgm:prSet>
      <dgm:spPr/>
    </dgm:pt>
    <dgm:pt modelId="{CFCEFCC0-ADBC-4E06-89E1-F300F5DEE48C}" type="pres">
      <dgm:prSet presAssocID="{FC4BB4B8-9490-4AA2-A176-5A83074548A2}" presName="sibTrans" presStyleCnt="0"/>
      <dgm:spPr/>
    </dgm:pt>
    <dgm:pt modelId="{BFBBA7EC-4138-4871-B729-C3085AFE5D25}" type="pres">
      <dgm:prSet presAssocID="{B3678679-625B-4BD5-9C63-2B37D98149D0}" presName="compNode" presStyleCnt="0"/>
      <dgm:spPr/>
    </dgm:pt>
    <dgm:pt modelId="{201AD1E3-9215-4AAA-A061-7EDC2A78FD4C}" type="pres">
      <dgm:prSet presAssocID="{B3678679-625B-4BD5-9C63-2B37D98149D0}" presName="iconBgRect" presStyleLbl="bgShp" presStyleIdx="1" presStyleCnt="5"/>
      <dgm:spPr/>
    </dgm:pt>
    <dgm:pt modelId="{75583341-07FC-47B5-9DBA-42B3425EEEC3}" type="pres">
      <dgm:prSet presAssocID="{B3678679-625B-4BD5-9C63-2B37D98149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82C76A9-105E-4B53-9B11-AF26C3900A79}" type="pres">
      <dgm:prSet presAssocID="{B3678679-625B-4BD5-9C63-2B37D98149D0}" presName="spaceRect" presStyleCnt="0"/>
      <dgm:spPr/>
    </dgm:pt>
    <dgm:pt modelId="{99771165-7523-4883-9AE0-A7184126453B}" type="pres">
      <dgm:prSet presAssocID="{B3678679-625B-4BD5-9C63-2B37D98149D0}" presName="textRect" presStyleLbl="revTx" presStyleIdx="1" presStyleCnt="5">
        <dgm:presLayoutVars>
          <dgm:chMax val="1"/>
          <dgm:chPref val="1"/>
        </dgm:presLayoutVars>
      </dgm:prSet>
      <dgm:spPr/>
    </dgm:pt>
    <dgm:pt modelId="{8438A3DD-77BF-45D4-AD98-3A37E67C5E98}" type="pres">
      <dgm:prSet presAssocID="{2BB4E2EF-11A9-4970-8E77-E9C66EBBB684}" presName="sibTrans" presStyleCnt="0"/>
      <dgm:spPr/>
    </dgm:pt>
    <dgm:pt modelId="{5520FC63-BFFE-4D8F-95CE-37E7C7C5094C}" type="pres">
      <dgm:prSet presAssocID="{EF8EF00B-D22E-40B4-9527-4109B95D8F2F}" presName="compNode" presStyleCnt="0"/>
      <dgm:spPr/>
    </dgm:pt>
    <dgm:pt modelId="{C4B52E4F-4AB2-417E-A166-D18FDDCF6D2B}" type="pres">
      <dgm:prSet presAssocID="{EF8EF00B-D22E-40B4-9527-4109B95D8F2F}" presName="iconBgRect" presStyleLbl="bgShp" presStyleIdx="2" presStyleCnt="5"/>
      <dgm:spPr/>
    </dgm:pt>
    <dgm:pt modelId="{D4AB8A84-605C-4C8D-BD71-2DC87AB432BF}" type="pres">
      <dgm:prSet presAssocID="{EF8EF00B-D22E-40B4-9527-4109B95D8F2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with Pulse"/>
        </a:ext>
      </dgm:extLst>
    </dgm:pt>
    <dgm:pt modelId="{D1A86EDD-1E4C-4284-9897-3D016F3D8EBF}" type="pres">
      <dgm:prSet presAssocID="{EF8EF00B-D22E-40B4-9527-4109B95D8F2F}" presName="spaceRect" presStyleCnt="0"/>
      <dgm:spPr/>
    </dgm:pt>
    <dgm:pt modelId="{E59233BE-F790-4E49-B995-9141329FFB94}" type="pres">
      <dgm:prSet presAssocID="{EF8EF00B-D22E-40B4-9527-4109B95D8F2F}" presName="textRect" presStyleLbl="revTx" presStyleIdx="2" presStyleCnt="5">
        <dgm:presLayoutVars>
          <dgm:chMax val="1"/>
          <dgm:chPref val="1"/>
        </dgm:presLayoutVars>
      </dgm:prSet>
      <dgm:spPr/>
    </dgm:pt>
    <dgm:pt modelId="{15B13AC2-2E4E-4FD1-971B-2879C8990ECA}" type="pres">
      <dgm:prSet presAssocID="{DD7CA63F-399F-4AEE-B9B3-F8F2001B2F85}" presName="sibTrans" presStyleCnt="0"/>
      <dgm:spPr/>
    </dgm:pt>
    <dgm:pt modelId="{BE5A0A59-4F19-41C4-8FBA-9F2818FA9544}" type="pres">
      <dgm:prSet presAssocID="{39637E80-7667-443F-8654-2DF283DF4CD4}" presName="compNode" presStyleCnt="0"/>
      <dgm:spPr/>
    </dgm:pt>
    <dgm:pt modelId="{4EC321CB-296F-4DA4-AE71-902E809BB0C5}" type="pres">
      <dgm:prSet presAssocID="{39637E80-7667-443F-8654-2DF283DF4CD4}" presName="iconBgRect" presStyleLbl="bgShp" presStyleIdx="3" presStyleCnt="5"/>
      <dgm:spPr/>
    </dgm:pt>
    <dgm:pt modelId="{BA29DCE9-85DC-4622-9B91-68BDA75FD14D}" type="pres">
      <dgm:prSet presAssocID="{39637E80-7667-443F-8654-2DF283DF4C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F716C7EC-D14A-4DE2-BF5A-C6AE0E2EA656}" type="pres">
      <dgm:prSet presAssocID="{39637E80-7667-443F-8654-2DF283DF4CD4}" presName="spaceRect" presStyleCnt="0"/>
      <dgm:spPr/>
    </dgm:pt>
    <dgm:pt modelId="{83A032C7-A7DB-4B47-A11C-A88CAA7577E6}" type="pres">
      <dgm:prSet presAssocID="{39637E80-7667-443F-8654-2DF283DF4CD4}" presName="textRect" presStyleLbl="revTx" presStyleIdx="3" presStyleCnt="5">
        <dgm:presLayoutVars>
          <dgm:chMax val="1"/>
          <dgm:chPref val="1"/>
        </dgm:presLayoutVars>
      </dgm:prSet>
      <dgm:spPr/>
    </dgm:pt>
    <dgm:pt modelId="{8BE3ED4D-C1F3-4E4B-AA30-FCAB02429891}" type="pres">
      <dgm:prSet presAssocID="{A8B9CB2D-30BB-44BF-ABAF-B04AEC34610A}" presName="sibTrans" presStyleCnt="0"/>
      <dgm:spPr/>
    </dgm:pt>
    <dgm:pt modelId="{54C5000F-FF63-4C88-A266-5203D1F624FF}" type="pres">
      <dgm:prSet presAssocID="{A8BD9EAF-FEF8-4C40-B04B-C714019186B7}" presName="compNode" presStyleCnt="0"/>
      <dgm:spPr/>
    </dgm:pt>
    <dgm:pt modelId="{7FF691A9-6816-4187-841C-607DE8F88D25}" type="pres">
      <dgm:prSet presAssocID="{A8BD9EAF-FEF8-4C40-B04B-C714019186B7}" presName="iconBgRect" presStyleLbl="bgShp" presStyleIdx="4" presStyleCnt="5"/>
      <dgm:spPr/>
    </dgm:pt>
    <dgm:pt modelId="{A1334B9D-5DF2-41A6-BD32-C7C1D69ECD40}" type="pres">
      <dgm:prSet presAssocID="{A8BD9EAF-FEF8-4C40-B04B-C714019186B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cturer"/>
        </a:ext>
      </dgm:extLst>
    </dgm:pt>
    <dgm:pt modelId="{AE0C13E4-9890-497A-A16A-112505FC6D5E}" type="pres">
      <dgm:prSet presAssocID="{A8BD9EAF-FEF8-4C40-B04B-C714019186B7}" presName="spaceRect" presStyleCnt="0"/>
      <dgm:spPr/>
    </dgm:pt>
    <dgm:pt modelId="{F7E62FCA-D254-4E32-AED8-445B30F30A53}" type="pres">
      <dgm:prSet presAssocID="{A8BD9EAF-FEF8-4C40-B04B-C714019186B7}" presName="textRect" presStyleLbl="revTx" presStyleIdx="4" presStyleCnt="5">
        <dgm:presLayoutVars>
          <dgm:chMax val="1"/>
          <dgm:chPref val="1"/>
        </dgm:presLayoutVars>
      </dgm:prSet>
      <dgm:spPr/>
    </dgm:pt>
  </dgm:ptLst>
  <dgm:cxnLst>
    <dgm:cxn modelId="{3F78420D-827B-4868-B3FB-F7629850651D}" srcId="{1A1BC7E8-F656-4F8F-9D6E-011B8B6CF20B}" destId="{B3678679-625B-4BD5-9C63-2B37D98149D0}" srcOrd="1" destOrd="0" parTransId="{3824502F-E838-4559-B858-1B59F2F81A41}" sibTransId="{2BB4E2EF-11A9-4970-8E77-E9C66EBBB684}"/>
    <dgm:cxn modelId="{3F65A810-27DA-4A5F-B54E-4444D2E53CE8}" srcId="{1A1BC7E8-F656-4F8F-9D6E-011B8B6CF20B}" destId="{A8BD9EAF-FEF8-4C40-B04B-C714019186B7}" srcOrd="4" destOrd="0" parTransId="{F6010832-0DC9-4A63-8D14-68790B5D4468}" sibTransId="{382B3DBE-7C36-474A-9449-E39798B93452}"/>
    <dgm:cxn modelId="{BF6C6D16-5C42-429D-93F9-0407B1FB41D1}" type="presOf" srcId="{A8BD9EAF-FEF8-4C40-B04B-C714019186B7}" destId="{F7E62FCA-D254-4E32-AED8-445B30F30A53}" srcOrd="0" destOrd="0" presId="urn:microsoft.com/office/officeart/2018/5/layout/IconCircleLabelList"/>
    <dgm:cxn modelId="{7A20A63C-9DD0-4EA3-A50B-235E8B36A305}" type="presOf" srcId="{B3678679-625B-4BD5-9C63-2B37D98149D0}" destId="{99771165-7523-4883-9AE0-A7184126453B}" srcOrd="0" destOrd="0" presId="urn:microsoft.com/office/officeart/2018/5/layout/IconCircleLabelList"/>
    <dgm:cxn modelId="{FDDB133F-FEC4-46C1-A3F7-5A1869DFDF95}" type="presOf" srcId="{39637E80-7667-443F-8654-2DF283DF4CD4}" destId="{83A032C7-A7DB-4B47-A11C-A88CAA7577E6}" srcOrd="0" destOrd="0" presId="urn:microsoft.com/office/officeart/2018/5/layout/IconCircleLabelList"/>
    <dgm:cxn modelId="{FEC4E942-4D26-4B2C-ACBF-BBDFB2666584}" srcId="{1A1BC7E8-F656-4F8F-9D6E-011B8B6CF20B}" destId="{39637E80-7667-443F-8654-2DF283DF4CD4}" srcOrd="3" destOrd="0" parTransId="{A373BD2D-5B88-4DB4-A86E-F5A13636CA68}" sibTransId="{A8B9CB2D-30BB-44BF-ABAF-B04AEC34610A}"/>
    <dgm:cxn modelId="{46C9C446-7AC3-4A03-9AF6-6304B0D04F30}" type="presOf" srcId="{1A1BC7E8-F656-4F8F-9D6E-011B8B6CF20B}" destId="{B740D230-A623-4947-8B5C-1B0547C1ACB8}" srcOrd="0" destOrd="0" presId="urn:microsoft.com/office/officeart/2018/5/layout/IconCircleLabelList"/>
    <dgm:cxn modelId="{D9B7208C-7CC8-4C4E-8D03-B2718C2DCD14}" srcId="{1A1BC7E8-F656-4F8F-9D6E-011B8B6CF20B}" destId="{26DC917E-A65E-4FF7-B326-3A6F85C982E9}" srcOrd="0" destOrd="0" parTransId="{7EF5A250-F811-4C47-8548-3A3A2507E0E3}" sibTransId="{FC4BB4B8-9490-4AA2-A176-5A83074548A2}"/>
    <dgm:cxn modelId="{658A85CC-DBB2-41E7-B3E4-EBC1F57067CC}" srcId="{1A1BC7E8-F656-4F8F-9D6E-011B8B6CF20B}" destId="{EF8EF00B-D22E-40B4-9527-4109B95D8F2F}" srcOrd="2" destOrd="0" parTransId="{AA41D485-0753-439C-ACF6-88CADBB2AA0C}" sibTransId="{DD7CA63F-399F-4AEE-B9B3-F8F2001B2F85}"/>
    <dgm:cxn modelId="{9E7F9AE2-2B92-4A3E-954C-593E6478B9E4}" type="presOf" srcId="{EF8EF00B-D22E-40B4-9527-4109B95D8F2F}" destId="{E59233BE-F790-4E49-B995-9141329FFB94}" srcOrd="0" destOrd="0" presId="urn:microsoft.com/office/officeart/2018/5/layout/IconCircleLabelList"/>
    <dgm:cxn modelId="{FDE575ED-FABD-49F8-8E2D-1ECACD4E85C5}" type="presOf" srcId="{26DC917E-A65E-4FF7-B326-3A6F85C982E9}" destId="{60C47C1E-EAC8-4497-91FF-1F590F2B3CD0}" srcOrd="0" destOrd="0" presId="urn:microsoft.com/office/officeart/2018/5/layout/IconCircleLabelList"/>
    <dgm:cxn modelId="{039D8C57-40CE-4EE0-828D-BC25E7904C69}" type="presParOf" srcId="{B740D230-A623-4947-8B5C-1B0547C1ACB8}" destId="{3AA486BE-4C7A-4CC8-8FC3-71427FC841F8}" srcOrd="0" destOrd="0" presId="urn:microsoft.com/office/officeart/2018/5/layout/IconCircleLabelList"/>
    <dgm:cxn modelId="{A8570A00-393B-4D9F-ADE6-3B2F18CF6872}" type="presParOf" srcId="{3AA486BE-4C7A-4CC8-8FC3-71427FC841F8}" destId="{549759DC-6C3F-4BA2-B39D-B96B62529093}" srcOrd="0" destOrd="0" presId="urn:microsoft.com/office/officeart/2018/5/layout/IconCircleLabelList"/>
    <dgm:cxn modelId="{37486729-530F-4049-9E85-F13EB58B84CF}" type="presParOf" srcId="{3AA486BE-4C7A-4CC8-8FC3-71427FC841F8}" destId="{DF9E068F-8B16-4FAD-82CC-BC2BA1E95BE3}" srcOrd="1" destOrd="0" presId="urn:microsoft.com/office/officeart/2018/5/layout/IconCircleLabelList"/>
    <dgm:cxn modelId="{078CA2D8-E698-4CE0-884C-B9B5076DDF3B}" type="presParOf" srcId="{3AA486BE-4C7A-4CC8-8FC3-71427FC841F8}" destId="{867E00B3-6F93-43C6-8D4E-7E80D36B5EE2}" srcOrd="2" destOrd="0" presId="urn:microsoft.com/office/officeart/2018/5/layout/IconCircleLabelList"/>
    <dgm:cxn modelId="{2C25CA88-C695-46A9-9C27-F9D66B42C963}" type="presParOf" srcId="{3AA486BE-4C7A-4CC8-8FC3-71427FC841F8}" destId="{60C47C1E-EAC8-4497-91FF-1F590F2B3CD0}" srcOrd="3" destOrd="0" presId="urn:microsoft.com/office/officeart/2018/5/layout/IconCircleLabelList"/>
    <dgm:cxn modelId="{E6D505DE-C26D-403B-8BB9-9D24CE001FA2}" type="presParOf" srcId="{B740D230-A623-4947-8B5C-1B0547C1ACB8}" destId="{CFCEFCC0-ADBC-4E06-89E1-F300F5DEE48C}" srcOrd="1" destOrd="0" presId="urn:microsoft.com/office/officeart/2018/5/layout/IconCircleLabelList"/>
    <dgm:cxn modelId="{0B572401-FD6B-4187-A78B-42478758F3F0}" type="presParOf" srcId="{B740D230-A623-4947-8B5C-1B0547C1ACB8}" destId="{BFBBA7EC-4138-4871-B729-C3085AFE5D25}" srcOrd="2" destOrd="0" presId="urn:microsoft.com/office/officeart/2018/5/layout/IconCircleLabelList"/>
    <dgm:cxn modelId="{EC2A8AE1-F79D-4170-934D-7A5D6026518E}" type="presParOf" srcId="{BFBBA7EC-4138-4871-B729-C3085AFE5D25}" destId="{201AD1E3-9215-4AAA-A061-7EDC2A78FD4C}" srcOrd="0" destOrd="0" presId="urn:microsoft.com/office/officeart/2018/5/layout/IconCircleLabelList"/>
    <dgm:cxn modelId="{A6855DD0-9D29-4E0C-86AB-441C6AE2FB16}" type="presParOf" srcId="{BFBBA7EC-4138-4871-B729-C3085AFE5D25}" destId="{75583341-07FC-47B5-9DBA-42B3425EEEC3}" srcOrd="1" destOrd="0" presId="urn:microsoft.com/office/officeart/2018/5/layout/IconCircleLabelList"/>
    <dgm:cxn modelId="{4E46EEC4-3FB2-452B-858A-8AFD14EB4318}" type="presParOf" srcId="{BFBBA7EC-4138-4871-B729-C3085AFE5D25}" destId="{C82C76A9-105E-4B53-9B11-AF26C3900A79}" srcOrd="2" destOrd="0" presId="urn:microsoft.com/office/officeart/2018/5/layout/IconCircleLabelList"/>
    <dgm:cxn modelId="{F16FFB53-383F-45B1-A554-2FD3B68D2319}" type="presParOf" srcId="{BFBBA7EC-4138-4871-B729-C3085AFE5D25}" destId="{99771165-7523-4883-9AE0-A7184126453B}" srcOrd="3" destOrd="0" presId="urn:microsoft.com/office/officeart/2018/5/layout/IconCircleLabelList"/>
    <dgm:cxn modelId="{A70EB993-E88D-417F-9F91-134FE7A370AE}" type="presParOf" srcId="{B740D230-A623-4947-8B5C-1B0547C1ACB8}" destId="{8438A3DD-77BF-45D4-AD98-3A37E67C5E98}" srcOrd="3" destOrd="0" presId="urn:microsoft.com/office/officeart/2018/5/layout/IconCircleLabelList"/>
    <dgm:cxn modelId="{568E995B-0E75-4C13-82E2-138F010DFBBB}" type="presParOf" srcId="{B740D230-A623-4947-8B5C-1B0547C1ACB8}" destId="{5520FC63-BFFE-4D8F-95CE-37E7C7C5094C}" srcOrd="4" destOrd="0" presId="urn:microsoft.com/office/officeart/2018/5/layout/IconCircleLabelList"/>
    <dgm:cxn modelId="{C32E18D7-2B16-47A9-A283-D5BA49F59ABC}" type="presParOf" srcId="{5520FC63-BFFE-4D8F-95CE-37E7C7C5094C}" destId="{C4B52E4F-4AB2-417E-A166-D18FDDCF6D2B}" srcOrd="0" destOrd="0" presId="urn:microsoft.com/office/officeart/2018/5/layout/IconCircleLabelList"/>
    <dgm:cxn modelId="{2657D02B-D79C-4C9A-8E7C-B0ECFBFB7F05}" type="presParOf" srcId="{5520FC63-BFFE-4D8F-95CE-37E7C7C5094C}" destId="{D4AB8A84-605C-4C8D-BD71-2DC87AB432BF}" srcOrd="1" destOrd="0" presId="urn:microsoft.com/office/officeart/2018/5/layout/IconCircleLabelList"/>
    <dgm:cxn modelId="{BF59868A-12F9-4AFB-9EB2-00E16BD1F578}" type="presParOf" srcId="{5520FC63-BFFE-4D8F-95CE-37E7C7C5094C}" destId="{D1A86EDD-1E4C-4284-9897-3D016F3D8EBF}" srcOrd="2" destOrd="0" presId="urn:microsoft.com/office/officeart/2018/5/layout/IconCircleLabelList"/>
    <dgm:cxn modelId="{DFCAFCD6-C76F-476D-B303-D7442F83F976}" type="presParOf" srcId="{5520FC63-BFFE-4D8F-95CE-37E7C7C5094C}" destId="{E59233BE-F790-4E49-B995-9141329FFB94}" srcOrd="3" destOrd="0" presId="urn:microsoft.com/office/officeart/2018/5/layout/IconCircleLabelList"/>
    <dgm:cxn modelId="{F3F28EB9-913F-4DCB-8BFA-A2406A98DBFB}" type="presParOf" srcId="{B740D230-A623-4947-8B5C-1B0547C1ACB8}" destId="{15B13AC2-2E4E-4FD1-971B-2879C8990ECA}" srcOrd="5" destOrd="0" presId="urn:microsoft.com/office/officeart/2018/5/layout/IconCircleLabelList"/>
    <dgm:cxn modelId="{C82BB205-A8BA-4844-852B-9AB767D5B5F0}" type="presParOf" srcId="{B740D230-A623-4947-8B5C-1B0547C1ACB8}" destId="{BE5A0A59-4F19-41C4-8FBA-9F2818FA9544}" srcOrd="6" destOrd="0" presId="urn:microsoft.com/office/officeart/2018/5/layout/IconCircleLabelList"/>
    <dgm:cxn modelId="{E643922F-0AE6-4AF8-B3A3-E314EC019199}" type="presParOf" srcId="{BE5A0A59-4F19-41C4-8FBA-9F2818FA9544}" destId="{4EC321CB-296F-4DA4-AE71-902E809BB0C5}" srcOrd="0" destOrd="0" presId="urn:microsoft.com/office/officeart/2018/5/layout/IconCircleLabelList"/>
    <dgm:cxn modelId="{D3F5A82C-CEDD-443E-BAC9-6EC3ACE344E4}" type="presParOf" srcId="{BE5A0A59-4F19-41C4-8FBA-9F2818FA9544}" destId="{BA29DCE9-85DC-4622-9B91-68BDA75FD14D}" srcOrd="1" destOrd="0" presId="urn:microsoft.com/office/officeart/2018/5/layout/IconCircleLabelList"/>
    <dgm:cxn modelId="{8351D7F7-2606-4179-8A84-9C73187475AE}" type="presParOf" srcId="{BE5A0A59-4F19-41C4-8FBA-9F2818FA9544}" destId="{F716C7EC-D14A-4DE2-BF5A-C6AE0E2EA656}" srcOrd="2" destOrd="0" presId="urn:microsoft.com/office/officeart/2018/5/layout/IconCircleLabelList"/>
    <dgm:cxn modelId="{F2E118D1-C691-4A49-8758-F107F6201CF9}" type="presParOf" srcId="{BE5A0A59-4F19-41C4-8FBA-9F2818FA9544}" destId="{83A032C7-A7DB-4B47-A11C-A88CAA7577E6}" srcOrd="3" destOrd="0" presId="urn:microsoft.com/office/officeart/2018/5/layout/IconCircleLabelList"/>
    <dgm:cxn modelId="{843CC9C6-8764-4D90-88F5-5A4FB6E066BD}" type="presParOf" srcId="{B740D230-A623-4947-8B5C-1B0547C1ACB8}" destId="{8BE3ED4D-C1F3-4E4B-AA30-FCAB02429891}" srcOrd="7" destOrd="0" presId="urn:microsoft.com/office/officeart/2018/5/layout/IconCircleLabelList"/>
    <dgm:cxn modelId="{4DAA8831-78D2-4E5C-9A56-590D0FE4B381}" type="presParOf" srcId="{B740D230-A623-4947-8B5C-1B0547C1ACB8}" destId="{54C5000F-FF63-4C88-A266-5203D1F624FF}" srcOrd="8" destOrd="0" presId="urn:microsoft.com/office/officeart/2018/5/layout/IconCircleLabelList"/>
    <dgm:cxn modelId="{88047EC4-722F-4AF7-8337-1ED1B358827F}" type="presParOf" srcId="{54C5000F-FF63-4C88-A266-5203D1F624FF}" destId="{7FF691A9-6816-4187-841C-607DE8F88D25}" srcOrd="0" destOrd="0" presId="urn:microsoft.com/office/officeart/2018/5/layout/IconCircleLabelList"/>
    <dgm:cxn modelId="{6E819FFE-D364-46DE-ABA3-35C8650C7CB4}" type="presParOf" srcId="{54C5000F-FF63-4C88-A266-5203D1F624FF}" destId="{A1334B9D-5DF2-41A6-BD32-C7C1D69ECD40}" srcOrd="1" destOrd="0" presId="urn:microsoft.com/office/officeart/2018/5/layout/IconCircleLabelList"/>
    <dgm:cxn modelId="{A645ED63-CE7E-493F-8F25-750D71C75FC1}" type="presParOf" srcId="{54C5000F-FF63-4C88-A266-5203D1F624FF}" destId="{AE0C13E4-9890-497A-A16A-112505FC6D5E}" srcOrd="2" destOrd="0" presId="urn:microsoft.com/office/officeart/2018/5/layout/IconCircleLabelList"/>
    <dgm:cxn modelId="{106DBBAC-4100-4E2A-B3FD-9AA257752E0C}" type="presParOf" srcId="{54C5000F-FF63-4C88-A266-5203D1F624FF}" destId="{F7E62FCA-D254-4E32-AED8-445B30F30A5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4FFFB7-CA12-4F8C-AD8D-E8675C1C3DE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27110B-9C63-45AF-BB31-6ACAD304B7A4}">
      <dgm:prSet/>
      <dgm:spPr/>
      <dgm:t>
        <a:bodyPr/>
        <a:lstStyle/>
        <a:p>
          <a:pPr>
            <a:defRPr b="1"/>
          </a:pPr>
          <a:r>
            <a:rPr lang="en-US"/>
            <a:t>Apply early</a:t>
          </a:r>
        </a:p>
      </dgm:t>
    </dgm:pt>
    <dgm:pt modelId="{E6F1CE02-A669-4EFA-ADDE-248D33F5893A}" type="parTrans" cxnId="{3F25901F-1B26-4D87-B241-E58FC1D2EF0C}">
      <dgm:prSet/>
      <dgm:spPr/>
      <dgm:t>
        <a:bodyPr/>
        <a:lstStyle/>
        <a:p>
          <a:endParaRPr lang="en-US"/>
        </a:p>
      </dgm:t>
    </dgm:pt>
    <dgm:pt modelId="{001C8175-C0E2-408B-9083-616811A11586}" type="sibTrans" cxnId="{3F25901F-1B26-4D87-B241-E58FC1D2EF0C}">
      <dgm:prSet/>
      <dgm:spPr/>
      <dgm:t>
        <a:bodyPr/>
        <a:lstStyle/>
        <a:p>
          <a:endParaRPr lang="en-US"/>
        </a:p>
      </dgm:t>
    </dgm:pt>
    <dgm:pt modelId="{673A53A5-74A8-4D3F-BAFF-EA7C5B352FFF}">
      <dgm:prSet/>
      <dgm:spPr/>
      <dgm:t>
        <a:bodyPr/>
        <a:lstStyle/>
        <a:p>
          <a:pPr>
            <a:defRPr b="1"/>
          </a:pPr>
          <a:r>
            <a:rPr lang="en-US"/>
            <a:t>Submit QUALITY over QUANTITY</a:t>
          </a:r>
        </a:p>
      </dgm:t>
    </dgm:pt>
    <dgm:pt modelId="{2D1DAA38-D482-4532-9CEE-63946CFECB7C}" type="parTrans" cxnId="{92EAA45D-7FC6-4CA3-9441-B9D0D983E27D}">
      <dgm:prSet/>
      <dgm:spPr/>
      <dgm:t>
        <a:bodyPr/>
        <a:lstStyle/>
        <a:p>
          <a:endParaRPr lang="en-US"/>
        </a:p>
      </dgm:t>
    </dgm:pt>
    <dgm:pt modelId="{C188694E-FBF8-4B02-96C8-CDCBE9037B42}" type="sibTrans" cxnId="{92EAA45D-7FC6-4CA3-9441-B9D0D983E27D}">
      <dgm:prSet/>
      <dgm:spPr/>
      <dgm:t>
        <a:bodyPr/>
        <a:lstStyle/>
        <a:p>
          <a:endParaRPr lang="en-US"/>
        </a:p>
      </dgm:t>
    </dgm:pt>
    <dgm:pt modelId="{49EE5B9C-5054-470F-9CBE-B35A1834A70B}">
      <dgm:prSet/>
      <dgm:spPr/>
      <dgm:t>
        <a:bodyPr/>
        <a:lstStyle/>
        <a:p>
          <a:pPr>
            <a:defRPr b="1"/>
          </a:pPr>
          <a:r>
            <a:rPr lang="en-US"/>
            <a:t>Keep it manageable (6-8 applications)</a:t>
          </a:r>
        </a:p>
      </dgm:t>
    </dgm:pt>
    <dgm:pt modelId="{C8B42C5D-28D5-4767-9DBF-109DD03A9F0D}" type="parTrans" cxnId="{54484C17-A8C2-43B4-BF6E-286BC899388A}">
      <dgm:prSet/>
      <dgm:spPr/>
      <dgm:t>
        <a:bodyPr/>
        <a:lstStyle/>
        <a:p>
          <a:endParaRPr lang="en-US"/>
        </a:p>
      </dgm:t>
    </dgm:pt>
    <dgm:pt modelId="{18DF6E36-430E-49A1-B7C7-E2C119BA39CD}" type="sibTrans" cxnId="{54484C17-A8C2-43B4-BF6E-286BC899388A}">
      <dgm:prSet/>
      <dgm:spPr/>
      <dgm:t>
        <a:bodyPr/>
        <a:lstStyle/>
        <a:p>
          <a:endParaRPr lang="en-US"/>
        </a:p>
      </dgm:t>
    </dgm:pt>
    <dgm:pt modelId="{42AA505B-C9F4-48CE-83CA-3E7A115CD3CC}">
      <dgm:prSet/>
      <dgm:spPr/>
      <dgm:t>
        <a:bodyPr/>
        <a:lstStyle/>
        <a:p>
          <a:r>
            <a:rPr lang="en-US"/>
            <a:t>2-3 Safety schools</a:t>
          </a:r>
        </a:p>
      </dgm:t>
    </dgm:pt>
    <dgm:pt modelId="{3B776F08-7CFB-45EE-AEA6-8243CA16A5FA}" type="parTrans" cxnId="{64EE4568-6EE2-480F-A01F-162261F51D78}">
      <dgm:prSet/>
      <dgm:spPr/>
      <dgm:t>
        <a:bodyPr/>
        <a:lstStyle/>
        <a:p>
          <a:endParaRPr lang="en-US"/>
        </a:p>
      </dgm:t>
    </dgm:pt>
    <dgm:pt modelId="{987B0F37-0535-4EB7-B66D-308375C4B71C}" type="sibTrans" cxnId="{64EE4568-6EE2-480F-A01F-162261F51D78}">
      <dgm:prSet/>
      <dgm:spPr/>
      <dgm:t>
        <a:bodyPr/>
        <a:lstStyle/>
        <a:p>
          <a:endParaRPr lang="en-US"/>
        </a:p>
      </dgm:t>
    </dgm:pt>
    <dgm:pt modelId="{FCA7C5A8-0A48-4B7C-802B-4347BF20FADE}">
      <dgm:prSet/>
      <dgm:spPr/>
      <dgm:t>
        <a:bodyPr/>
        <a:lstStyle/>
        <a:p>
          <a:r>
            <a:rPr lang="en-US"/>
            <a:t>2-3 Good fits</a:t>
          </a:r>
        </a:p>
      </dgm:t>
    </dgm:pt>
    <dgm:pt modelId="{BABEA773-DC2F-4383-829F-785F8B8D8427}" type="parTrans" cxnId="{E1F2C79A-501D-4959-B2A4-C8CFFE2A9B51}">
      <dgm:prSet/>
      <dgm:spPr/>
      <dgm:t>
        <a:bodyPr/>
        <a:lstStyle/>
        <a:p>
          <a:endParaRPr lang="en-US"/>
        </a:p>
      </dgm:t>
    </dgm:pt>
    <dgm:pt modelId="{E6335DA4-D159-488A-921C-E7C39A4FE6C4}" type="sibTrans" cxnId="{E1F2C79A-501D-4959-B2A4-C8CFFE2A9B51}">
      <dgm:prSet/>
      <dgm:spPr/>
      <dgm:t>
        <a:bodyPr/>
        <a:lstStyle/>
        <a:p>
          <a:endParaRPr lang="en-US"/>
        </a:p>
      </dgm:t>
    </dgm:pt>
    <dgm:pt modelId="{0DBE2677-439E-4340-82D7-E6DC6080A3EB}">
      <dgm:prSet/>
      <dgm:spPr/>
      <dgm:t>
        <a:bodyPr/>
        <a:lstStyle/>
        <a:p>
          <a:r>
            <a:rPr lang="en-US"/>
            <a:t>2 Reach schools (NOT DREAM SCHOOLS)</a:t>
          </a:r>
        </a:p>
      </dgm:t>
    </dgm:pt>
    <dgm:pt modelId="{0762D838-C1F6-4ED6-B150-A32DFF76C061}" type="parTrans" cxnId="{224BC07D-DB17-4A15-9235-027057E60903}">
      <dgm:prSet/>
      <dgm:spPr/>
      <dgm:t>
        <a:bodyPr/>
        <a:lstStyle/>
        <a:p>
          <a:endParaRPr lang="en-US"/>
        </a:p>
      </dgm:t>
    </dgm:pt>
    <dgm:pt modelId="{AD42D442-79F1-4759-BE64-EBDB881DD39F}" type="sibTrans" cxnId="{224BC07D-DB17-4A15-9235-027057E60903}">
      <dgm:prSet/>
      <dgm:spPr/>
      <dgm:t>
        <a:bodyPr/>
        <a:lstStyle/>
        <a:p>
          <a:endParaRPr lang="en-US"/>
        </a:p>
      </dgm:t>
    </dgm:pt>
    <dgm:pt modelId="{72F68D80-DBBB-42D9-B2C1-28116125DABC}" type="pres">
      <dgm:prSet presAssocID="{C24FFFB7-CA12-4F8C-AD8D-E8675C1C3DEA}" presName="root" presStyleCnt="0">
        <dgm:presLayoutVars>
          <dgm:dir/>
          <dgm:resizeHandles val="exact"/>
        </dgm:presLayoutVars>
      </dgm:prSet>
      <dgm:spPr/>
    </dgm:pt>
    <dgm:pt modelId="{BB000900-F5E5-4265-8316-A46FD7EAE5D9}" type="pres">
      <dgm:prSet presAssocID="{A727110B-9C63-45AF-BB31-6ACAD304B7A4}" presName="compNode" presStyleCnt="0"/>
      <dgm:spPr/>
    </dgm:pt>
    <dgm:pt modelId="{C5FA24BA-E804-4CC1-9DD3-55EB33068885}" type="pres">
      <dgm:prSet presAssocID="{A727110B-9C63-45AF-BB31-6ACAD304B7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A5E6162-0DA3-4E23-9D0A-2621EB444DF6}" type="pres">
      <dgm:prSet presAssocID="{A727110B-9C63-45AF-BB31-6ACAD304B7A4}" presName="iconSpace" presStyleCnt="0"/>
      <dgm:spPr/>
    </dgm:pt>
    <dgm:pt modelId="{61646ED8-39CC-49F3-BCBB-337CFEF34197}" type="pres">
      <dgm:prSet presAssocID="{A727110B-9C63-45AF-BB31-6ACAD304B7A4}" presName="parTx" presStyleLbl="revTx" presStyleIdx="0" presStyleCnt="6">
        <dgm:presLayoutVars>
          <dgm:chMax val="0"/>
          <dgm:chPref val="0"/>
        </dgm:presLayoutVars>
      </dgm:prSet>
      <dgm:spPr/>
    </dgm:pt>
    <dgm:pt modelId="{C7C53F72-5C06-4E17-8E8E-B01FEF6E7B6D}" type="pres">
      <dgm:prSet presAssocID="{A727110B-9C63-45AF-BB31-6ACAD304B7A4}" presName="txSpace" presStyleCnt="0"/>
      <dgm:spPr/>
    </dgm:pt>
    <dgm:pt modelId="{1576437D-281B-4D9D-B98D-2E8F54E2D62D}" type="pres">
      <dgm:prSet presAssocID="{A727110B-9C63-45AF-BB31-6ACAD304B7A4}" presName="desTx" presStyleLbl="revTx" presStyleIdx="1" presStyleCnt="6">
        <dgm:presLayoutVars/>
      </dgm:prSet>
      <dgm:spPr/>
    </dgm:pt>
    <dgm:pt modelId="{194250BF-8DEF-44A8-9F2B-AC5A31713403}" type="pres">
      <dgm:prSet presAssocID="{001C8175-C0E2-408B-9083-616811A11586}" presName="sibTrans" presStyleCnt="0"/>
      <dgm:spPr/>
    </dgm:pt>
    <dgm:pt modelId="{C103C4CB-57CA-4918-AF5D-1D0791932314}" type="pres">
      <dgm:prSet presAssocID="{673A53A5-74A8-4D3F-BAFF-EA7C5B352FFF}" presName="compNode" presStyleCnt="0"/>
      <dgm:spPr/>
    </dgm:pt>
    <dgm:pt modelId="{9070B673-6C59-4723-8983-D529E63909DE}" type="pres">
      <dgm:prSet presAssocID="{673A53A5-74A8-4D3F-BAFF-EA7C5B352F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621C81D9-339B-40CB-A51A-029ABB3E86BD}" type="pres">
      <dgm:prSet presAssocID="{673A53A5-74A8-4D3F-BAFF-EA7C5B352FFF}" presName="iconSpace" presStyleCnt="0"/>
      <dgm:spPr/>
    </dgm:pt>
    <dgm:pt modelId="{92DEA240-5865-46A8-9E6F-971DC484408A}" type="pres">
      <dgm:prSet presAssocID="{673A53A5-74A8-4D3F-BAFF-EA7C5B352FFF}" presName="parTx" presStyleLbl="revTx" presStyleIdx="2" presStyleCnt="6">
        <dgm:presLayoutVars>
          <dgm:chMax val="0"/>
          <dgm:chPref val="0"/>
        </dgm:presLayoutVars>
      </dgm:prSet>
      <dgm:spPr/>
    </dgm:pt>
    <dgm:pt modelId="{2E100789-3E5A-45D6-AB31-7A355656E9FE}" type="pres">
      <dgm:prSet presAssocID="{673A53A5-74A8-4D3F-BAFF-EA7C5B352FFF}" presName="txSpace" presStyleCnt="0"/>
      <dgm:spPr/>
    </dgm:pt>
    <dgm:pt modelId="{A876D715-9A8E-4C49-B5EF-A598C0FB225E}" type="pres">
      <dgm:prSet presAssocID="{673A53A5-74A8-4D3F-BAFF-EA7C5B352FFF}" presName="desTx" presStyleLbl="revTx" presStyleIdx="3" presStyleCnt="6">
        <dgm:presLayoutVars/>
      </dgm:prSet>
      <dgm:spPr/>
    </dgm:pt>
    <dgm:pt modelId="{038F11D2-554F-4A43-B180-D51EA1A21704}" type="pres">
      <dgm:prSet presAssocID="{C188694E-FBF8-4B02-96C8-CDCBE9037B42}" presName="sibTrans" presStyleCnt="0"/>
      <dgm:spPr/>
    </dgm:pt>
    <dgm:pt modelId="{04862B4E-099B-4B54-865A-5C8D52B0BA12}" type="pres">
      <dgm:prSet presAssocID="{49EE5B9C-5054-470F-9CBE-B35A1834A70B}" presName="compNode" presStyleCnt="0"/>
      <dgm:spPr/>
    </dgm:pt>
    <dgm:pt modelId="{7355601F-3F9E-4E9E-9785-379A46C25674}" type="pres">
      <dgm:prSet presAssocID="{49EE5B9C-5054-470F-9CBE-B35A1834A7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D33E15C-B219-46F9-B8C1-46A85EB2A3C9}" type="pres">
      <dgm:prSet presAssocID="{49EE5B9C-5054-470F-9CBE-B35A1834A70B}" presName="iconSpace" presStyleCnt="0"/>
      <dgm:spPr/>
    </dgm:pt>
    <dgm:pt modelId="{C3AAE4FB-C8A7-47FD-BBFC-6A3B9291DC92}" type="pres">
      <dgm:prSet presAssocID="{49EE5B9C-5054-470F-9CBE-B35A1834A70B}" presName="parTx" presStyleLbl="revTx" presStyleIdx="4" presStyleCnt="6">
        <dgm:presLayoutVars>
          <dgm:chMax val="0"/>
          <dgm:chPref val="0"/>
        </dgm:presLayoutVars>
      </dgm:prSet>
      <dgm:spPr/>
    </dgm:pt>
    <dgm:pt modelId="{1C907AA0-AEA0-44A8-86EA-3D30D034BB3E}" type="pres">
      <dgm:prSet presAssocID="{49EE5B9C-5054-470F-9CBE-B35A1834A70B}" presName="txSpace" presStyleCnt="0"/>
      <dgm:spPr/>
    </dgm:pt>
    <dgm:pt modelId="{142B55F7-BBB4-44B8-B290-1C54E47CCAE3}" type="pres">
      <dgm:prSet presAssocID="{49EE5B9C-5054-470F-9CBE-B35A1834A70B}" presName="desTx" presStyleLbl="revTx" presStyleIdx="5" presStyleCnt="6">
        <dgm:presLayoutVars/>
      </dgm:prSet>
      <dgm:spPr/>
    </dgm:pt>
  </dgm:ptLst>
  <dgm:cxnLst>
    <dgm:cxn modelId="{99DB4304-3D94-437B-B4E1-26754E335A67}" type="presOf" srcId="{673A53A5-74A8-4D3F-BAFF-EA7C5B352FFF}" destId="{92DEA240-5865-46A8-9E6F-971DC484408A}" srcOrd="0" destOrd="0" presId="urn:microsoft.com/office/officeart/2018/5/layout/CenteredIconLabelDescriptionList"/>
    <dgm:cxn modelId="{54484C17-A8C2-43B4-BF6E-286BC899388A}" srcId="{C24FFFB7-CA12-4F8C-AD8D-E8675C1C3DEA}" destId="{49EE5B9C-5054-470F-9CBE-B35A1834A70B}" srcOrd="2" destOrd="0" parTransId="{C8B42C5D-28D5-4767-9DBF-109DD03A9F0D}" sibTransId="{18DF6E36-430E-49A1-B7C7-E2C119BA39CD}"/>
    <dgm:cxn modelId="{3F25901F-1B26-4D87-B241-E58FC1D2EF0C}" srcId="{C24FFFB7-CA12-4F8C-AD8D-E8675C1C3DEA}" destId="{A727110B-9C63-45AF-BB31-6ACAD304B7A4}" srcOrd="0" destOrd="0" parTransId="{E6F1CE02-A669-4EFA-ADDE-248D33F5893A}" sibTransId="{001C8175-C0E2-408B-9083-616811A11586}"/>
    <dgm:cxn modelId="{98C47636-64AE-4DB7-9740-882EABCC1E6C}" type="presOf" srcId="{49EE5B9C-5054-470F-9CBE-B35A1834A70B}" destId="{C3AAE4FB-C8A7-47FD-BBFC-6A3B9291DC92}" srcOrd="0" destOrd="0" presId="urn:microsoft.com/office/officeart/2018/5/layout/CenteredIconLabelDescriptionList"/>
    <dgm:cxn modelId="{92EAA45D-7FC6-4CA3-9441-B9D0D983E27D}" srcId="{C24FFFB7-CA12-4F8C-AD8D-E8675C1C3DEA}" destId="{673A53A5-74A8-4D3F-BAFF-EA7C5B352FFF}" srcOrd="1" destOrd="0" parTransId="{2D1DAA38-D482-4532-9CEE-63946CFECB7C}" sibTransId="{C188694E-FBF8-4B02-96C8-CDCBE9037B42}"/>
    <dgm:cxn modelId="{64EE4568-6EE2-480F-A01F-162261F51D78}" srcId="{49EE5B9C-5054-470F-9CBE-B35A1834A70B}" destId="{42AA505B-C9F4-48CE-83CA-3E7A115CD3CC}" srcOrd="0" destOrd="0" parTransId="{3B776F08-7CFB-45EE-AEA6-8243CA16A5FA}" sibTransId="{987B0F37-0535-4EB7-B66D-308375C4B71C}"/>
    <dgm:cxn modelId="{9AADDE53-A035-463A-8B66-EBF2074194C6}" type="presOf" srcId="{A727110B-9C63-45AF-BB31-6ACAD304B7A4}" destId="{61646ED8-39CC-49F3-BCBB-337CFEF34197}" srcOrd="0" destOrd="0" presId="urn:microsoft.com/office/officeart/2018/5/layout/CenteredIconLabelDescriptionList"/>
    <dgm:cxn modelId="{224BC07D-DB17-4A15-9235-027057E60903}" srcId="{49EE5B9C-5054-470F-9CBE-B35A1834A70B}" destId="{0DBE2677-439E-4340-82D7-E6DC6080A3EB}" srcOrd="2" destOrd="0" parTransId="{0762D838-C1F6-4ED6-B150-A32DFF76C061}" sibTransId="{AD42D442-79F1-4759-BE64-EBDB881DD39F}"/>
    <dgm:cxn modelId="{E1F2C79A-501D-4959-B2A4-C8CFFE2A9B51}" srcId="{49EE5B9C-5054-470F-9CBE-B35A1834A70B}" destId="{FCA7C5A8-0A48-4B7C-802B-4347BF20FADE}" srcOrd="1" destOrd="0" parTransId="{BABEA773-DC2F-4383-829F-785F8B8D8427}" sibTransId="{E6335DA4-D159-488A-921C-E7C39A4FE6C4}"/>
    <dgm:cxn modelId="{9E34AD9E-3745-4F4E-86DE-046B3BAFC90E}" type="presOf" srcId="{C24FFFB7-CA12-4F8C-AD8D-E8675C1C3DEA}" destId="{72F68D80-DBBB-42D9-B2C1-28116125DABC}" srcOrd="0" destOrd="0" presId="urn:microsoft.com/office/officeart/2018/5/layout/CenteredIconLabelDescriptionList"/>
    <dgm:cxn modelId="{DA6AF4CD-83A8-48B4-961C-4ABB8101E93B}" type="presOf" srcId="{42AA505B-C9F4-48CE-83CA-3E7A115CD3CC}" destId="{142B55F7-BBB4-44B8-B290-1C54E47CCAE3}" srcOrd="0" destOrd="0" presId="urn:microsoft.com/office/officeart/2018/5/layout/CenteredIconLabelDescriptionList"/>
    <dgm:cxn modelId="{123BF4E2-981A-4455-8AC2-8C1F2B78C0C8}" type="presOf" srcId="{0DBE2677-439E-4340-82D7-E6DC6080A3EB}" destId="{142B55F7-BBB4-44B8-B290-1C54E47CCAE3}" srcOrd="0" destOrd="2" presId="urn:microsoft.com/office/officeart/2018/5/layout/CenteredIconLabelDescriptionList"/>
    <dgm:cxn modelId="{EC7B7FF6-D60A-4150-8474-77FB2909B5A7}" type="presOf" srcId="{FCA7C5A8-0A48-4B7C-802B-4347BF20FADE}" destId="{142B55F7-BBB4-44B8-B290-1C54E47CCAE3}" srcOrd="0" destOrd="1" presId="urn:microsoft.com/office/officeart/2018/5/layout/CenteredIconLabelDescriptionList"/>
    <dgm:cxn modelId="{D3D68DD5-190A-48F6-9F8C-F7649E2E8C48}" type="presParOf" srcId="{72F68D80-DBBB-42D9-B2C1-28116125DABC}" destId="{BB000900-F5E5-4265-8316-A46FD7EAE5D9}" srcOrd="0" destOrd="0" presId="urn:microsoft.com/office/officeart/2018/5/layout/CenteredIconLabelDescriptionList"/>
    <dgm:cxn modelId="{36675CF1-5E2B-494B-B295-77EECF7C1D62}" type="presParOf" srcId="{BB000900-F5E5-4265-8316-A46FD7EAE5D9}" destId="{C5FA24BA-E804-4CC1-9DD3-55EB33068885}" srcOrd="0" destOrd="0" presId="urn:microsoft.com/office/officeart/2018/5/layout/CenteredIconLabelDescriptionList"/>
    <dgm:cxn modelId="{A51BF46A-D56A-45F5-8F24-3F73400E6205}" type="presParOf" srcId="{BB000900-F5E5-4265-8316-A46FD7EAE5D9}" destId="{EA5E6162-0DA3-4E23-9D0A-2621EB444DF6}" srcOrd="1" destOrd="0" presId="urn:microsoft.com/office/officeart/2018/5/layout/CenteredIconLabelDescriptionList"/>
    <dgm:cxn modelId="{C140D294-6782-493B-9305-E481F5B7EF8F}" type="presParOf" srcId="{BB000900-F5E5-4265-8316-A46FD7EAE5D9}" destId="{61646ED8-39CC-49F3-BCBB-337CFEF34197}" srcOrd="2" destOrd="0" presId="urn:microsoft.com/office/officeart/2018/5/layout/CenteredIconLabelDescriptionList"/>
    <dgm:cxn modelId="{3C372572-4722-4945-A881-65DF58B5C520}" type="presParOf" srcId="{BB000900-F5E5-4265-8316-A46FD7EAE5D9}" destId="{C7C53F72-5C06-4E17-8E8E-B01FEF6E7B6D}" srcOrd="3" destOrd="0" presId="urn:microsoft.com/office/officeart/2018/5/layout/CenteredIconLabelDescriptionList"/>
    <dgm:cxn modelId="{71F7D36B-2E5A-4E6E-98A8-0C8EB4808114}" type="presParOf" srcId="{BB000900-F5E5-4265-8316-A46FD7EAE5D9}" destId="{1576437D-281B-4D9D-B98D-2E8F54E2D62D}" srcOrd="4" destOrd="0" presId="urn:microsoft.com/office/officeart/2018/5/layout/CenteredIconLabelDescriptionList"/>
    <dgm:cxn modelId="{D959B796-FA42-4EA2-9CB0-AC35018D8E3B}" type="presParOf" srcId="{72F68D80-DBBB-42D9-B2C1-28116125DABC}" destId="{194250BF-8DEF-44A8-9F2B-AC5A31713403}" srcOrd="1" destOrd="0" presId="urn:microsoft.com/office/officeart/2018/5/layout/CenteredIconLabelDescriptionList"/>
    <dgm:cxn modelId="{89FA5A08-35B4-455F-9661-82EBC8B33C45}" type="presParOf" srcId="{72F68D80-DBBB-42D9-B2C1-28116125DABC}" destId="{C103C4CB-57CA-4918-AF5D-1D0791932314}" srcOrd="2" destOrd="0" presId="urn:microsoft.com/office/officeart/2018/5/layout/CenteredIconLabelDescriptionList"/>
    <dgm:cxn modelId="{01703D13-6DC7-4B0C-869A-07D5BAB029DA}" type="presParOf" srcId="{C103C4CB-57CA-4918-AF5D-1D0791932314}" destId="{9070B673-6C59-4723-8983-D529E63909DE}" srcOrd="0" destOrd="0" presId="urn:microsoft.com/office/officeart/2018/5/layout/CenteredIconLabelDescriptionList"/>
    <dgm:cxn modelId="{7132C28B-F235-47FC-BDF3-6B3089F0CE38}" type="presParOf" srcId="{C103C4CB-57CA-4918-AF5D-1D0791932314}" destId="{621C81D9-339B-40CB-A51A-029ABB3E86BD}" srcOrd="1" destOrd="0" presId="urn:microsoft.com/office/officeart/2018/5/layout/CenteredIconLabelDescriptionList"/>
    <dgm:cxn modelId="{C6CB8DD1-AAAA-4C9F-8FA3-762DBF74E54D}" type="presParOf" srcId="{C103C4CB-57CA-4918-AF5D-1D0791932314}" destId="{92DEA240-5865-46A8-9E6F-971DC484408A}" srcOrd="2" destOrd="0" presId="urn:microsoft.com/office/officeart/2018/5/layout/CenteredIconLabelDescriptionList"/>
    <dgm:cxn modelId="{5686320B-5B7B-4912-8CFE-FD092BB907F9}" type="presParOf" srcId="{C103C4CB-57CA-4918-AF5D-1D0791932314}" destId="{2E100789-3E5A-45D6-AB31-7A355656E9FE}" srcOrd="3" destOrd="0" presId="urn:microsoft.com/office/officeart/2018/5/layout/CenteredIconLabelDescriptionList"/>
    <dgm:cxn modelId="{F7465612-D753-4B62-BA55-40EF695C5983}" type="presParOf" srcId="{C103C4CB-57CA-4918-AF5D-1D0791932314}" destId="{A876D715-9A8E-4C49-B5EF-A598C0FB225E}" srcOrd="4" destOrd="0" presId="urn:microsoft.com/office/officeart/2018/5/layout/CenteredIconLabelDescriptionList"/>
    <dgm:cxn modelId="{2ED441B7-F568-48E9-9F7E-40B2415109E0}" type="presParOf" srcId="{72F68D80-DBBB-42D9-B2C1-28116125DABC}" destId="{038F11D2-554F-4A43-B180-D51EA1A21704}" srcOrd="3" destOrd="0" presId="urn:microsoft.com/office/officeart/2018/5/layout/CenteredIconLabelDescriptionList"/>
    <dgm:cxn modelId="{41CE8D27-85A9-46B9-9F46-165CAE1DF56C}" type="presParOf" srcId="{72F68D80-DBBB-42D9-B2C1-28116125DABC}" destId="{04862B4E-099B-4B54-865A-5C8D52B0BA12}" srcOrd="4" destOrd="0" presId="urn:microsoft.com/office/officeart/2018/5/layout/CenteredIconLabelDescriptionList"/>
    <dgm:cxn modelId="{2C294ABF-E5A7-4C5A-988E-76CD979BF6BF}" type="presParOf" srcId="{04862B4E-099B-4B54-865A-5C8D52B0BA12}" destId="{7355601F-3F9E-4E9E-9785-379A46C25674}" srcOrd="0" destOrd="0" presId="urn:microsoft.com/office/officeart/2018/5/layout/CenteredIconLabelDescriptionList"/>
    <dgm:cxn modelId="{C714C2E6-C18B-49F8-8A6D-F108E84F1B02}" type="presParOf" srcId="{04862B4E-099B-4B54-865A-5C8D52B0BA12}" destId="{7D33E15C-B219-46F9-B8C1-46A85EB2A3C9}" srcOrd="1" destOrd="0" presId="urn:microsoft.com/office/officeart/2018/5/layout/CenteredIconLabelDescriptionList"/>
    <dgm:cxn modelId="{E9E8B294-FEDF-493B-8D0A-D88C1B59A058}" type="presParOf" srcId="{04862B4E-099B-4B54-865A-5C8D52B0BA12}" destId="{C3AAE4FB-C8A7-47FD-BBFC-6A3B9291DC92}" srcOrd="2" destOrd="0" presId="urn:microsoft.com/office/officeart/2018/5/layout/CenteredIconLabelDescriptionList"/>
    <dgm:cxn modelId="{EDBD3CFD-3179-42F7-ACA3-C8BBDA1B747E}" type="presParOf" srcId="{04862B4E-099B-4B54-865A-5C8D52B0BA12}" destId="{1C907AA0-AEA0-44A8-86EA-3D30D034BB3E}" srcOrd="3" destOrd="0" presId="urn:microsoft.com/office/officeart/2018/5/layout/CenteredIconLabelDescriptionList"/>
    <dgm:cxn modelId="{D2F38341-8386-44C5-B5E6-14CB2F751BAA}" type="presParOf" srcId="{04862B4E-099B-4B54-865A-5C8D52B0BA12}" destId="{142B55F7-BBB4-44B8-B290-1C54E47CCAE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EAF98-1A68-4BEE-B66F-AAA8820B164A}">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61CF4-CDD6-4359-8DCB-4A53688488B3}">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The total number of high school graduates increased from 2.7 million in 1988 to an estimated 3.4 million in 2023.</a:t>
          </a:r>
        </a:p>
      </dsp:txBody>
      <dsp:txXfrm>
        <a:off x="534770" y="778196"/>
        <a:ext cx="3960775" cy="2459240"/>
      </dsp:txXfrm>
    </dsp:sp>
    <dsp:sp modelId="{41849A15-F06A-43AF-A30E-D87EB85DB744}">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8FA5B-EE2A-43D7-BFAE-CB52742A8AAC}">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The result:  More applications than ever are being submitted to colleges and universities</a:t>
          </a:r>
        </a:p>
      </dsp:txBody>
      <dsp:txXfrm>
        <a:off x="5562742" y="778196"/>
        <a:ext cx="3960775" cy="2459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6928-D43F-400B-A3DD-8557E660CCD8}">
      <dsp:nvSpPr>
        <dsp:cNvPr id="0" name=""/>
        <dsp:cNvSpPr/>
      </dsp:nvSpPr>
      <dsp:spPr>
        <a:xfrm>
          <a:off x="329621" y="780309"/>
          <a:ext cx="1027230" cy="102723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0B997-CCC3-4A11-902D-9ACA26D659B7}">
      <dsp:nvSpPr>
        <dsp:cNvPr id="0" name=""/>
        <dsp:cNvSpPr/>
      </dsp:nvSpPr>
      <dsp:spPr>
        <a:xfrm>
          <a:off x="548539" y="999227"/>
          <a:ext cx="589394" cy="589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981CA3C-4CCE-46CB-8A4F-E9DC117F1BAA}">
      <dsp:nvSpPr>
        <dsp:cNvPr id="0" name=""/>
        <dsp:cNvSpPr/>
      </dsp:nvSpPr>
      <dsp:spPr>
        <a:xfrm>
          <a:off x="1244"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Academic preparedness/course rigor and relevant grades.  Colleges recalculate GPA.</a:t>
          </a:r>
          <a:endParaRPr lang="en-US" sz="1100" kern="1200"/>
        </a:p>
      </dsp:txBody>
      <dsp:txXfrm>
        <a:off x="1244" y="2127496"/>
        <a:ext cx="1683984" cy="673593"/>
      </dsp:txXfrm>
    </dsp:sp>
    <dsp:sp modelId="{7F67E3DC-0549-4975-96C5-F7FAC9D8AB39}">
      <dsp:nvSpPr>
        <dsp:cNvPr id="0" name=""/>
        <dsp:cNvSpPr/>
      </dsp:nvSpPr>
      <dsp:spPr>
        <a:xfrm>
          <a:off x="2308303" y="780309"/>
          <a:ext cx="1027230" cy="102723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7AAFF-D400-452B-98AF-09D28180AF9D}">
      <dsp:nvSpPr>
        <dsp:cNvPr id="0" name=""/>
        <dsp:cNvSpPr/>
      </dsp:nvSpPr>
      <dsp:spPr>
        <a:xfrm>
          <a:off x="2527221" y="999227"/>
          <a:ext cx="589394" cy="589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90E9AA3-7120-464E-97E6-8639FE9F366B}">
      <dsp:nvSpPr>
        <dsp:cNvPr id="0" name=""/>
        <dsp:cNvSpPr/>
      </dsp:nvSpPr>
      <dsp:spPr>
        <a:xfrm>
          <a:off x="1979926"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Standardized Testing</a:t>
          </a:r>
          <a:endParaRPr lang="en-US" sz="1100" kern="1200"/>
        </a:p>
      </dsp:txBody>
      <dsp:txXfrm>
        <a:off x="1979926" y="2127496"/>
        <a:ext cx="1683984" cy="673593"/>
      </dsp:txXfrm>
    </dsp:sp>
    <dsp:sp modelId="{1EFB64B8-2C86-4713-A3B5-E0E560ADE596}">
      <dsp:nvSpPr>
        <dsp:cNvPr id="0" name=""/>
        <dsp:cNvSpPr/>
      </dsp:nvSpPr>
      <dsp:spPr>
        <a:xfrm>
          <a:off x="4286984" y="780309"/>
          <a:ext cx="1027230" cy="102723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D5BB1-898D-4093-A289-6025D6A5A186}">
      <dsp:nvSpPr>
        <dsp:cNvPr id="0" name=""/>
        <dsp:cNvSpPr/>
      </dsp:nvSpPr>
      <dsp:spPr>
        <a:xfrm>
          <a:off x="4505902" y="999227"/>
          <a:ext cx="589394" cy="589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AD7B3B8-CEF8-4CD7-802B-A5164B7B96D3}">
      <dsp:nvSpPr>
        <dsp:cNvPr id="0" name=""/>
        <dsp:cNvSpPr/>
      </dsp:nvSpPr>
      <dsp:spPr>
        <a:xfrm>
          <a:off x="3958607"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Extracurricular engagement “LEADERSHIP”</a:t>
          </a:r>
          <a:endParaRPr lang="en-US" sz="1100" kern="1200"/>
        </a:p>
      </dsp:txBody>
      <dsp:txXfrm>
        <a:off x="3958607" y="2127496"/>
        <a:ext cx="1683984" cy="673593"/>
      </dsp:txXfrm>
    </dsp:sp>
    <dsp:sp modelId="{71BBFE9D-C60C-407B-935B-18126ED12B27}">
      <dsp:nvSpPr>
        <dsp:cNvPr id="0" name=""/>
        <dsp:cNvSpPr/>
      </dsp:nvSpPr>
      <dsp:spPr>
        <a:xfrm>
          <a:off x="6265666" y="780309"/>
          <a:ext cx="1027230" cy="102723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182F7-97A0-4784-9839-3E2705AFDB7F}">
      <dsp:nvSpPr>
        <dsp:cNvPr id="0" name=""/>
        <dsp:cNvSpPr/>
      </dsp:nvSpPr>
      <dsp:spPr>
        <a:xfrm>
          <a:off x="6484584" y="999227"/>
          <a:ext cx="589394" cy="589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5A4DC76-A31C-437F-9FD4-E4B382023964}">
      <dsp:nvSpPr>
        <dsp:cNvPr id="0" name=""/>
        <dsp:cNvSpPr/>
      </dsp:nvSpPr>
      <dsp:spPr>
        <a:xfrm>
          <a:off x="5937289"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Personal Qualities:  Seen in recommendations, essays </a:t>
          </a:r>
          <a:endParaRPr lang="en-US" sz="1100" kern="1200"/>
        </a:p>
      </dsp:txBody>
      <dsp:txXfrm>
        <a:off x="5937289" y="2127496"/>
        <a:ext cx="1683984" cy="673593"/>
      </dsp:txXfrm>
    </dsp:sp>
    <dsp:sp modelId="{86EAACD5-EB34-4D0A-B624-91E1648F9F69}">
      <dsp:nvSpPr>
        <dsp:cNvPr id="0" name=""/>
        <dsp:cNvSpPr/>
      </dsp:nvSpPr>
      <dsp:spPr>
        <a:xfrm>
          <a:off x="8244348" y="780309"/>
          <a:ext cx="1027230" cy="102723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B8D7C-56FD-42BA-BF87-F34279C9B2D2}">
      <dsp:nvSpPr>
        <dsp:cNvPr id="0" name=""/>
        <dsp:cNvSpPr/>
      </dsp:nvSpPr>
      <dsp:spPr>
        <a:xfrm>
          <a:off x="8463266" y="999227"/>
          <a:ext cx="589394" cy="589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D863365-93E0-4404-A22A-B18DFF2D93CC}">
      <dsp:nvSpPr>
        <dsp:cNvPr id="0" name=""/>
        <dsp:cNvSpPr/>
      </dsp:nvSpPr>
      <dsp:spPr>
        <a:xfrm>
          <a:off x="7915971"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Institutional priorities</a:t>
          </a:r>
          <a:endParaRPr lang="en-US" sz="1100" kern="1200"/>
        </a:p>
      </dsp:txBody>
      <dsp:txXfrm>
        <a:off x="7915971" y="2127496"/>
        <a:ext cx="1683984" cy="673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759DC-6C3F-4BA2-B39D-B96B62529093}">
      <dsp:nvSpPr>
        <dsp:cNvPr id="0" name=""/>
        <dsp:cNvSpPr/>
      </dsp:nvSpPr>
      <dsp:spPr>
        <a:xfrm>
          <a:off x="329621" y="780309"/>
          <a:ext cx="1027230" cy="102723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E068F-8B16-4FAD-82CC-BC2BA1E95BE3}">
      <dsp:nvSpPr>
        <dsp:cNvPr id="0" name=""/>
        <dsp:cNvSpPr/>
      </dsp:nvSpPr>
      <dsp:spPr>
        <a:xfrm>
          <a:off x="548539" y="999227"/>
          <a:ext cx="589394" cy="589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0C47C1E-EAC8-4497-91FF-1F590F2B3CD0}">
      <dsp:nvSpPr>
        <dsp:cNvPr id="0" name=""/>
        <dsp:cNvSpPr/>
      </dsp:nvSpPr>
      <dsp:spPr>
        <a:xfrm>
          <a:off x="1244"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Manage enrollment</a:t>
          </a:r>
          <a:endParaRPr lang="en-US" sz="1100" kern="1200"/>
        </a:p>
      </dsp:txBody>
      <dsp:txXfrm>
        <a:off x="1244" y="2127496"/>
        <a:ext cx="1683984" cy="673593"/>
      </dsp:txXfrm>
    </dsp:sp>
    <dsp:sp modelId="{201AD1E3-9215-4AAA-A061-7EDC2A78FD4C}">
      <dsp:nvSpPr>
        <dsp:cNvPr id="0" name=""/>
        <dsp:cNvSpPr/>
      </dsp:nvSpPr>
      <dsp:spPr>
        <a:xfrm>
          <a:off x="2308303" y="780309"/>
          <a:ext cx="1027230" cy="102723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83341-07FC-47B5-9DBA-42B3425EEEC3}">
      <dsp:nvSpPr>
        <dsp:cNvPr id="0" name=""/>
        <dsp:cNvSpPr/>
      </dsp:nvSpPr>
      <dsp:spPr>
        <a:xfrm>
          <a:off x="2527221" y="999227"/>
          <a:ext cx="589394" cy="589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9771165-7523-4883-9AE0-A7184126453B}">
      <dsp:nvSpPr>
        <dsp:cNvPr id="0" name=""/>
        <dsp:cNvSpPr/>
      </dsp:nvSpPr>
      <dsp:spPr>
        <a:xfrm>
          <a:off x="1979926"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In some cases, manage enrollment so as to meeting target tuition revenue for the University.</a:t>
          </a:r>
          <a:endParaRPr lang="en-US" sz="1100" kern="1200"/>
        </a:p>
      </dsp:txBody>
      <dsp:txXfrm>
        <a:off x="1979926" y="2127496"/>
        <a:ext cx="1683984" cy="673593"/>
      </dsp:txXfrm>
    </dsp:sp>
    <dsp:sp modelId="{C4B52E4F-4AB2-417E-A166-D18FDDCF6D2B}">
      <dsp:nvSpPr>
        <dsp:cNvPr id="0" name=""/>
        <dsp:cNvSpPr/>
      </dsp:nvSpPr>
      <dsp:spPr>
        <a:xfrm>
          <a:off x="4286984" y="780309"/>
          <a:ext cx="1027230" cy="102723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B8A84-605C-4C8D-BD71-2DC87AB432BF}">
      <dsp:nvSpPr>
        <dsp:cNvPr id="0" name=""/>
        <dsp:cNvSpPr/>
      </dsp:nvSpPr>
      <dsp:spPr>
        <a:xfrm>
          <a:off x="4505902" y="999227"/>
          <a:ext cx="589394" cy="589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59233BE-F790-4E49-B995-9141329FFB94}">
      <dsp:nvSpPr>
        <dsp:cNvPr id="0" name=""/>
        <dsp:cNvSpPr/>
      </dsp:nvSpPr>
      <dsp:spPr>
        <a:xfrm>
          <a:off x="3958607"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Balance institutional priorities for enrollment:  “The equitable distribution of unhappiness.”</a:t>
          </a:r>
          <a:endParaRPr lang="en-US" sz="1100" kern="1200"/>
        </a:p>
      </dsp:txBody>
      <dsp:txXfrm>
        <a:off x="3958607" y="2127496"/>
        <a:ext cx="1683984" cy="673593"/>
      </dsp:txXfrm>
    </dsp:sp>
    <dsp:sp modelId="{4EC321CB-296F-4DA4-AE71-902E809BB0C5}">
      <dsp:nvSpPr>
        <dsp:cNvPr id="0" name=""/>
        <dsp:cNvSpPr/>
      </dsp:nvSpPr>
      <dsp:spPr>
        <a:xfrm>
          <a:off x="6265666" y="780309"/>
          <a:ext cx="1027230" cy="102723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9DCE9-85DC-4622-9B91-68BDA75FD14D}">
      <dsp:nvSpPr>
        <dsp:cNvPr id="0" name=""/>
        <dsp:cNvSpPr/>
      </dsp:nvSpPr>
      <dsp:spPr>
        <a:xfrm>
          <a:off x="6484584" y="999227"/>
          <a:ext cx="589394" cy="589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3A032C7-A7DB-4B47-A11C-A88CAA7577E6}">
      <dsp:nvSpPr>
        <dsp:cNvPr id="0" name=""/>
        <dsp:cNvSpPr/>
      </dsp:nvSpPr>
      <dsp:spPr>
        <a:xfrm>
          <a:off x="5937289"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Recruit, select and yield a qualified, talented and diverse group of students for the entering class.</a:t>
          </a:r>
          <a:endParaRPr lang="en-US" sz="1100" kern="1200"/>
        </a:p>
      </dsp:txBody>
      <dsp:txXfrm>
        <a:off x="5937289" y="2127496"/>
        <a:ext cx="1683984" cy="673593"/>
      </dsp:txXfrm>
    </dsp:sp>
    <dsp:sp modelId="{7FF691A9-6816-4187-841C-607DE8F88D25}">
      <dsp:nvSpPr>
        <dsp:cNvPr id="0" name=""/>
        <dsp:cNvSpPr/>
      </dsp:nvSpPr>
      <dsp:spPr>
        <a:xfrm>
          <a:off x="8244348" y="780309"/>
          <a:ext cx="1027230" cy="102723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34B9D-5DF2-41A6-BD32-C7C1D69ECD40}">
      <dsp:nvSpPr>
        <dsp:cNvPr id="0" name=""/>
        <dsp:cNvSpPr/>
      </dsp:nvSpPr>
      <dsp:spPr>
        <a:xfrm>
          <a:off x="8463266" y="999227"/>
          <a:ext cx="589394" cy="589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7E62FCA-D254-4E32-AED8-445B30F30A53}">
      <dsp:nvSpPr>
        <dsp:cNvPr id="0" name=""/>
        <dsp:cNvSpPr/>
      </dsp:nvSpPr>
      <dsp:spPr>
        <a:xfrm>
          <a:off x="7915971" y="2127496"/>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baseline="0"/>
            <a:t>Serves as the public face of the University</a:t>
          </a:r>
          <a:endParaRPr lang="en-US" sz="1100" kern="1200"/>
        </a:p>
      </dsp:txBody>
      <dsp:txXfrm>
        <a:off x="7915971" y="2127496"/>
        <a:ext cx="1683984" cy="673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A24BA-E804-4CC1-9DD3-55EB33068885}">
      <dsp:nvSpPr>
        <dsp:cNvPr id="0" name=""/>
        <dsp:cNvSpPr/>
      </dsp:nvSpPr>
      <dsp:spPr>
        <a:xfrm>
          <a:off x="933482" y="709459"/>
          <a:ext cx="1002585" cy="1002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1646ED8-39CC-49F3-BCBB-337CFEF34197}">
      <dsp:nvSpPr>
        <dsp:cNvPr id="0" name=""/>
        <dsp:cNvSpPr/>
      </dsp:nvSpPr>
      <dsp:spPr>
        <a:xfrm>
          <a:off x="2510" y="1805032"/>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Apply early</a:t>
          </a:r>
        </a:p>
      </dsp:txBody>
      <dsp:txXfrm>
        <a:off x="2510" y="1805032"/>
        <a:ext cx="2864531" cy="429679"/>
      </dsp:txXfrm>
    </dsp:sp>
    <dsp:sp modelId="{1576437D-281B-4D9D-B98D-2E8F54E2D62D}">
      <dsp:nvSpPr>
        <dsp:cNvPr id="0" name=""/>
        <dsp:cNvSpPr/>
      </dsp:nvSpPr>
      <dsp:spPr>
        <a:xfrm>
          <a:off x="2510" y="2277961"/>
          <a:ext cx="2864531" cy="593978"/>
        </a:xfrm>
        <a:prstGeom prst="rect">
          <a:avLst/>
        </a:prstGeom>
        <a:noFill/>
        <a:ln>
          <a:noFill/>
        </a:ln>
        <a:effectLst/>
      </dsp:spPr>
      <dsp:style>
        <a:lnRef idx="0">
          <a:scrgbClr r="0" g="0" b="0"/>
        </a:lnRef>
        <a:fillRef idx="0">
          <a:scrgbClr r="0" g="0" b="0"/>
        </a:fillRef>
        <a:effectRef idx="0">
          <a:scrgbClr r="0" g="0" b="0"/>
        </a:effectRef>
        <a:fontRef idx="minor"/>
      </dsp:style>
    </dsp:sp>
    <dsp:sp modelId="{9070B673-6C59-4723-8983-D529E63909DE}">
      <dsp:nvSpPr>
        <dsp:cNvPr id="0" name=""/>
        <dsp:cNvSpPr/>
      </dsp:nvSpPr>
      <dsp:spPr>
        <a:xfrm>
          <a:off x="4299307" y="709459"/>
          <a:ext cx="1002585" cy="1002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2DEA240-5865-46A8-9E6F-971DC484408A}">
      <dsp:nvSpPr>
        <dsp:cNvPr id="0" name=""/>
        <dsp:cNvSpPr/>
      </dsp:nvSpPr>
      <dsp:spPr>
        <a:xfrm>
          <a:off x="3368334" y="1805032"/>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Submit QUALITY over QUANTITY</a:t>
          </a:r>
        </a:p>
      </dsp:txBody>
      <dsp:txXfrm>
        <a:off x="3368334" y="1805032"/>
        <a:ext cx="2864531" cy="429679"/>
      </dsp:txXfrm>
    </dsp:sp>
    <dsp:sp modelId="{A876D715-9A8E-4C49-B5EF-A598C0FB225E}">
      <dsp:nvSpPr>
        <dsp:cNvPr id="0" name=""/>
        <dsp:cNvSpPr/>
      </dsp:nvSpPr>
      <dsp:spPr>
        <a:xfrm>
          <a:off x="3368334" y="2277961"/>
          <a:ext cx="2864531" cy="593978"/>
        </a:xfrm>
        <a:prstGeom prst="rect">
          <a:avLst/>
        </a:prstGeom>
        <a:noFill/>
        <a:ln>
          <a:noFill/>
        </a:ln>
        <a:effectLst/>
      </dsp:spPr>
      <dsp:style>
        <a:lnRef idx="0">
          <a:scrgbClr r="0" g="0" b="0"/>
        </a:lnRef>
        <a:fillRef idx="0">
          <a:scrgbClr r="0" g="0" b="0"/>
        </a:fillRef>
        <a:effectRef idx="0">
          <a:scrgbClr r="0" g="0" b="0"/>
        </a:effectRef>
        <a:fontRef idx="minor"/>
      </dsp:style>
    </dsp:sp>
    <dsp:sp modelId="{7355601F-3F9E-4E9E-9785-379A46C25674}">
      <dsp:nvSpPr>
        <dsp:cNvPr id="0" name=""/>
        <dsp:cNvSpPr/>
      </dsp:nvSpPr>
      <dsp:spPr>
        <a:xfrm>
          <a:off x="7665131" y="709459"/>
          <a:ext cx="1002585" cy="1002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3AAE4FB-C8A7-47FD-BBFC-6A3B9291DC92}">
      <dsp:nvSpPr>
        <dsp:cNvPr id="0" name=""/>
        <dsp:cNvSpPr/>
      </dsp:nvSpPr>
      <dsp:spPr>
        <a:xfrm>
          <a:off x="6734158" y="1805032"/>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Keep it manageable (6-8 applications)</a:t>
          </a:r>
        </a:p>
      </dsp:txBody>
      <dsp:txXfrm>
        <a:off x="6734158" y="1805032"/>
        <a:ext cx="2864531" cy="429679"/>
      </dsp:txXfrm>
    </dsp:sp>
    <dsp:sp modelId="{142B55F7-BBB4-44B8-B290-1C54E47CCAE3}">
      <dsp:nvSpPr>
        <dsp:cNvPr id="0" name=""/>
        <dsp:cNvSpPr/>
      </dsp:nvSpPr>
      <dsp:spPr>
        <a:xfrm>
          <a:off x="6734158" y="2277961"/>
          <a:ext cx="2864531" cy="59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2-3 Safety schools</a:t>
          </a:r>
        </a:p>
        <a:p>
          <a:pPr marL="0" lvl="0" indent="0" algn="ctr" defTabSz="533400">
            <a:lnSpc>
              <a:spcPct val="90000"/>
            </a:lnSpc>
            <a:spcBef>
              <a:spcPct val="0"/>
            </a:spcBef>
            <a:spcAft>
              <a:spcPct val="35000"/>
            </a:spcAft>
            <a:buNone/>
          </a:pPr>
          <a:r>
            <a:rPr lang="en-US" sz="1200" kern="1200"/>
            <a:t>2-3 Good fits</a:t>
          </a:r>
        </a:p>
        <a:p>
          <a:pPr marL="0" lvl="0" indent="0" algn="ctr" defTabSz="533400">
            <a:lnSpc>
              <a:spcPct val="90000"/>
            </a:lnSpc>
            <a:spcBef>
              <a:spcPct val="0"/>
            </a:spcBef>
            <a:spcAft>
              <a:spcPct val="35000"/>
            </a:spcAft>
            <a:buNone/>
          </a:pPr>
          <a:r>
            <a:rPr lang="en-US" sz="1200" kern="1200"/>
            <a:t>2 Reach schools (NOT DREAM SCHOOLS)</a:t>
          </a:r>
        </a:p>
      </dsp:txBody>
      <dsp:txXfrm>
        <a:off x="6734158" y="2277961"/>
        <a:ext cx="2864531" cy="5939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E147D01-1E9D-401F-A0EB-E356EF5F625E}" type="datetimeFigureOut">
              <a:rPr lang="en-US" smtClean="0"/>
              <a:t>9/2/2025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211A845-7847-44B3-BD5E-989B7CDF4877}" type="slidenum">
              <a:rPr lang="en-US" smtClean="0"/>
              <a:t>‹#›</a:t>
            </a:fld>
            <a:endParaRPr lang="en-US"/>
          </a:p>
        </p:txBody>
      </p:sp>
    </p:spTree>
    <p:extLst>
      <p:ext uri="{BB962C8B-B14F-4D97-AF65-F5344CB8AC3E}">
        <p14:creationId xmlns:p14="http://schemas.microsoft.com/office/powerpoint/2010/main" val="3990059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07C19CA-C8A1-4254-938B-94208758EFE8}" type="datetimeFigureOut">
              <a:rPr lang="en-US" smtClean="0"/>
              <a:t>9/2/2025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9172E26-2492-48A6-B568-530EC7CA8D72}" type="slidenum">
              <a:rPr lang="en-US" smtClean="0"/>
              <a:t>‹#›</a:t>
            </a:fld>
            <a:endParaRPr lang="en-US"/>
          </a:p>
        </p:txBody>
      </p:sp>
    </p:spTree>
    <p:extLst>
      <p:ext uri="{BB962C8B-B14F-4D97-AF65-F5344CB8AC3E}">
        <p14:creationId xmlns:p14="http://schemas.microsoft.com/office/powerpoint/2010/main" val="329933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4018bc66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4018bc66a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4018bc66a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4018bc66a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018bc66a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018bc66a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018bc66a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018bc66a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9/2/2025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324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9/2/2025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9/2/2025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cf.edu/admissions/first-year-students/i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mirf1iAmN4"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1330774"/>
            <a:ext cx="8361229" cy="2098226"/>
          </a:xfrm>
        </p:spPr>
        <p:txBody>
          <a:bodyPr/>
          <a:lstStyle/>
          <a:p>
            <a:r>
              <a:rPr lang="en-US" dirty="0"/>
              <a:t>Riverview IB</a:t>
            </a:r>
            <a:br>
              <a:rPr lang="en-US" dirty="0"/>
            </a:br>
            <a:r>
              <a:rPr lang="en-US" dirty="0"/>
              <a:t>Class of 2026</a:t>
            </a:r>
          </a:p>
        </p:txBody>
      </p:sp>
      <p:sp>
        <p:nvSpPr>
          <p:cNvPr id="3" name="Subtitle 2"/>
          <p:cNvSpPr>
            <a:spLocks noGrp="1"/>
          </p:cNvSpPr>
          <p:nvPr>
            <p:ph type="subTitle" idx="1"/>
          </p:nvPr>
        </p:nvSpPr>
        <p:spPr>
          <a:xfrm>
            <a:off x="2651680" y="3324907"/>
            <a:ext cx="6888637" cy="2313892"/>
          </a:xfrm>
        </p:spPr>
        <p:txBody>
          <a:bodyPr>
            <a:normAutofit/>
          </a:bodyPr>
          <a:lstStyle/>
          <a:p>
            <a:r>
              <a:rPr lang="en-US" dirty="0"/>
              <a:t>University Admission and Selection</a:t>
            </a:r>
          </a:p>
          <a:p>
            <a:endParaRPr lang="en-US" b="1" dirty="0">
              <a:solidFill>
                <a:srgbClr val="FF0000"/>
              </a:solidFill>
            </a:endParaRPr>
          </a:p>
        </p:txBody>
      </p:sp>
    </p:spTree>
    <p:extLst>
      <p:ext uri="{BB962C8B-B14F-4D97-AF65-F5344CB8AC3E}">
        <p14:creationId xmlns:p14="http://schemas.microsoft.com/office/powerpoint/2010/main" val="77953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a:t>IB Enrollment Stats 2020-2022</a:t>
            </a:r>
          </a:p>
        </p:txBody>
      </p:sp>
      <p:pic>
        <p:nvPicPr>
          <p:cNvPr id="3" name="Picture 2">
            <a:extLst>
              <a:ext uri="{FF2B5EF4-FFF2-40B4-BE49-F238E27FC236}">
                <a16:creationId xmlns:a16="http://schemas.microsoft.com/office/drawing/2014/main" id="{D087F482-969E-EC98-C088-88BAC33CE9DE}"/>
              </a:ext>
            </a:extLst>
          </p:cNvPr>
          <p:cNvPicPr>
            <a:picLocks noChangeAspect="1"/>
          </p:cNvPicPr>
          <p:nvPr/>
        </p:nvPicPr>
        <p:blipFill>
          <a:blip r:embed="rId2"/>
          <a:stretch>
            <a:fillRect/>
          </a:stretch>
        </p:blipFill>
        <p:spPr>
          <a:xfrm>
            <a:off x="1107440" y="1428750"/>
            <a:ext cx="10379665" cy="5007091"/>
          </a:xfrm>
          <a:prstGeom prst="rect">
            <a:avLst/>
          </a:prstGeom>
        </p:spPr>
      </p:pic>
    </p:spTree>
    <p:extLst>
      <p:ext uri="{BB962C8B-B14F-4D97-AF65-F5344CB8AC3E}">
        <p14:creationId xmlns:p14="http://schemas.microsoft.com/office/powerpoint/2010/main" val="336509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299640"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txBody>
          <a:bodyPr/>
          <a:lstStyle/>
          <a:p>
            <a:endParaRPr lang="en-US"/>
          </a:p>
        </p:txBody>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0266" y="1010266"/>
            <a:ext cx="10171466"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94430" y="1398896"/>
            <a:ext cx="9325970" cy="1160059"/>
          </a:xfrm>
        </p:spPr>
        <p:txBody>
          <a:bodyPr>
            <a:normAutofit/>
          </a:bodyPr>
          <a:lstStyle/>
          <a:p>
            <a:r>
              <a:rPr lang="en-US" sz="3700" dirty="0"/>
              <a:t>Post-Covid-19 Trends</a:t>
            </a:r>
            <a:br>
              <a:rPr lang="en-US" sz="3700" dirty="0"/>
            </a:br>
            <a:endParaRPr lang="en-US" sz="3700" dirty="0"/>
          </a:p>
        </p:txBody>
      </p:sp>
      <p:sp>
        <p:nvSpPr>
          <p:cNvPr id="3" name="Content Placeholder 2"/>
          <p:cNvSpPr>
            <a:spLocks noGrp="1"/>
          </p:cNvSpPr>
          <p:nvPr>
            <p:ph idx="1"/>
          </p:nvPr>
        </p:nvSpPr>
        <p:spPr>
          <a:xfrm>
            <a:off x="1494430" y="2739787"/>
            <a:ext cx="9325970" cy="2946779"/>
          </a:xfrm>
        </p:spPr>
        <p:txBody>
          <a:bodyPr>
            <a:normAutofit/>
          </a:bodyPr>
          <a:lstStyle/>
          <a:p>
            <a:r>
              <a:rPr lang="en-US" sz="1900" dirty="0"/>
              <a:t>1.  Virtual campus tours are more popular than ever</a:t>
            </a:r>
          </a:p>
          <a:p>
            <a:r>
              <a:rPr lang="en-US" sz="1900" dirty="0"/>
              <a:t>2.  Follow your schools on Social Media – Twitter – Instagram</a:t>
            </a:r>
          </a:p>
          <a:p>
            <a:r>
              <a:rPr lang="en-US" sz="1900" dirty="0"/>
              <a:t>3.  Increase in Early Decision numbers – colleges want to fill their numbers</a:t>
            </a:r>
          </a:p>
        </p:txBody>
      </p:sp>
    </p:spTree>
    <p:extLst>
      <p:ext uri="{BB962C8B-B14F-4D97-AF65-F5344CB8AC3E}">
        <p14:creationId xmlns:p14="http://schemas.microsoft.com/office/powerpoint/2010/main" val="206000872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University Admissions Officers….</a:t>
            </a:r>
            <a:br>
              <a:rPr lang="en-US"/>
            </a:br>
            <a:r>
              <a:rPr lang="en-US"/>
              <a:t>(What we look for)</a:t>
            </a:r>
            <a:br>
              <a:rPr lang="en-US"/>
            </a:br>
            <a:endParaRPr lang="en-US"/>
          </a:p>
        </p:txBody>
      </p:sp>
      <p:sp>
        <p:nvSpPr>
          <p:cNvPr id="3" name="Content Placeholder 2"/>
          <p:cNvSpPr>
            <a:spLocks noGrp="1"/>
          </p:cNvSpPr>
          <p:nvPr>
            <p:ph idx="1"/>
          </p:nvPr>
        </p:nvSpPr>
        <p:spPr/>
        <p:txBody>
          <a:bodyPr>
            <a:normAutofit fontScale="85000" lnSpcReduction="20000"/>
          </a:bodyPr>
          <a:lstStyle/>
          <a:p>
            <a:r>
              <a:rPr lang="en-US"/>
              <a:t>1.  Academic strength of curriculum</a:t>
            </a:r>
          </a:p>
          <a:p>
            <a:r>
              <a:rPr lang="en-US"/>
              <a:t>2.  Trend of Performance (GPA – Meaningful senior year)</a:t>
            </a:r>
          </a:p>
          <a:p>
            <a:r>
              <a:rPr lang="en-US"/>
              <a:t>3.  Programs with external validation (IB assessment process)</a:t>
            </a:r>
          </a:p>
          <a:p>
            <a:r>
              <a:rPr lang="en-US"/>
              <a:t>4.  Research and writing skills</a:t>
            </a:r>
          </a:p>
          <a:p>
            <a:r>
              <a:rPr lang="en-US"/>
              <a:t>5.  Accepts educational challenges</a:t>
            </a:r>
          </a:p>
          <a:p>
            <a:r>
              <a:rPr lang="en-US"/>
              <a:t>6.  Critical thinking skills</a:t>
            </a:r>
          </a:p>
          <a:p>
            <a:r>
              <a:rPr lang="en-US"/>
              <a:t>7.  Interview skills</a:t>
            </a:r>
          </a:p>
          <a:p>
            <a:r>
              <a:rPr lang="en-US"/>
              <a:t>8.  Extracurricular involvement</a:t>
            </a:r>
          </a:p>
          <a:p>
            <a:r>
              <a:rPr lang="en-US"/>
              <a:t>9.  Recommendations</a:t>
            </a:r>
          </a:p>
          <a:p>
            <a:r>
              <a:rPr lang="en-US"/>
              <a:t>10.  Maturity and responsibility</a:t>
            </a:r>
          </a:p>
        </p:txBody>
      </p:sp>
    </p:spTree>
    <p:extLst>
      <p:ext uri="{BB962C8B-B14F-4D97-AF65-F5344CB8AC3E}">
        <p14:creationId xmlns:p14="http://schemas.microsoft.com/office/powerpoint/2010/main" val="393221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a:t>College applications:  What is actually being evaluated?</a:t>
            </a:r>
          </a:p>
        </p:txBody>
      </p:sp>
      <p:graphicFrame>
        <p:nvGraphicFramePr>
          <p:cNvPr id="5" name="Content Placeholder 2">
            <a:extLst>
              <a:ext uri="{FF2B5EF4-FFF2-40B4-BE49-F238E27FC236}">
                <a16:creationId xmlns:a16="http://schemas.microsoft.com/office/drawing/2014/main" id="{BDF8D58F-2FE9-4903-882B-72CD79BEAA2C}"/>
              </a:ext>
            </a:extLst>
          </p:cNvPr>
          <p:cNvGraphicFramePr>
            <a:graphicFrameLocks noGrp="1"/>
          </p:cNvGraphicFramePr>
          <p:nvPr>
            <p:ph idx="1"/>
            <p:extLst>
              <p:ext uri="{D42A27DB-BD31-4B8C-83A1-F6EECF244321}">
                <p14:modId xmlns:p14="http://schemas.microsoft.com/office/powerpoint/2010/main" val="1073589757"/>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55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a:t>University Admissions Office Role</a:t>
            </a:r>
          </a:p>
        </p:txBody>
      </p:sp>
      <p:graphicFrame>
        <p:nvGraphicFramePr>
          <p:cNvPr id="5" name="Content Placeholder 2">
            <a:extLst>
              <a:ext uri="{FF2B5EF4-FFF2-40B4-BE49-F238E27FC236}">
                <a16:creationId xmlns:a16="http://schemas.microsoft.com/office/drawing/2014/main" id="{EB272619-C9E4-4B48-AED6-2C76D42D3161}"/>
              </a:ext>
            </a:extLst>
          </p:cNvPr>
          <p:cNvGraphicFramePr>
            <a:graphicFrameLocks noGrp="1"/>
          </p:cNvGraphicFramePr>
          <p:nvPr>
            <p:ph idx="1"/>
            <p:extLst>
              <p:ext uri="{D42A27DB-BD31-4B8C-83A1-F6EECF244321}">
                <p14:modId xmlns:p14="http://schemas.microsoft.com/office/powerpoint/2010/main" val="200800087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21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a:t>Key elements of a successful college strategy</a:t>
            </a:r>
          </a:p>
        </p:txBody>
      </p:sp>
      <p:graphicFrame>
        <p:nvGraphicFramePr>
          <p:cNvPr id="5" name="Content Placeholder 2">
            <a:extLst>
              <a:ext uri="{FF2B5EF4-FFF2-40B4-BE49-F238E27FC236}">
                <a16:creationId xmlns:a16="http://schemas.microsoft.com/office/drawing/2014/main" id="{0CBB059F-6930-431A-8BB0-D5B6920771BE}"/>
              </a:ext>
            </a:extLst>
          </p:cNvPr>
          <p:cNvGraphicFramePr>
            <a:graphicFrameLocks noGrp="1"/>
          </p:cNvGraphicFramePr>
          <p:nvPr>
            <p:ph idx="1"/>
            <p:extLst>
              <p:ext uri="{D42A27DB-BD31-4B8C-83A1-F6EECF244321}">
                <p14:modId xmlns:p14="http://schemas.microsoft.com/office/powerpoint/2010/main" val="74068489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90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The College “fit”…</a:t>
            </a:r>
            <a:br>
              <a:rPr lang="en-US"/>
            </a:br>
            <a:r>
              <a:rPr lang="en-US"/>
              <a:t>Key variables to consider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8210989"/>
              </p:ext>
            </p:extLst>
          </p:nvPr>
        </p:nvGraphicFramePr>
        <p:xfrm>
          <a:off x="1371600" y="2286000"/>
          <a:ext cx="9601200" cy="45720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914400">
                <a:tc>
                  <a:txBody>
                    <a:bodyPr/>
                    <a:lstStyle/>
                    <a:p>
                      <a:pPr algn="ctr"/>
                      <a:r>
                        <a:rPr lang="en-US" b="1"/>
                        <a:t>Type of school</a:t>
                      </a:r>
                    </a:p>
                  </a:txBody>
                  <a:tcPr/>
                </a:tc>
                <a:tc>
                  <a:txBody>
                    <a:bodyPr/>
                    <a:lstStyle/>
                    <a:p>
                      <a:pPr algn="ctr"/>
                      <a:r>
                        <a:rPr lang="en-US" b="1"/>
                        <a:t>Curriculum</a:t>
                      </a:r>
                    </a:p>
                  </a:txBody>
                  <a:tcPr/>
                </a:tc>
                <a:extLst>
                  <a:ext uri="{0D108BD9-81ED-4DB2-BD59-A6C34878D82A}">
                    <a16:rowId xmlns:a16="http://schemas.microsoft.com/office/drawing/2014/main" val="10000"/>
                  </a:ext>
                </a:extLst>
              </a:tr>
              <a:tr h="914400">
                <a:tc>
                  <a:txBody>
                    <a:bodyPr/>
                    <a:lstStyle/>
                    <a:p>
                      <a:pPr algn="ctr"/>
                      <a:r>
                        <a:rPr lang="en-US" b="1"/>
                        <a:t>Quality</a:t>
                      </a:r>
                      <a:r>
                        <a:rPr lang="en-US" b="1" baseline="0"/>
                        <a:t> of education</a:t>
                      </a:r>
                      <a:endParaRPr lang="en-US" b="1"/>
                    </a:p>
                  </a:txBody>
                  <a:tcPr/>
                </a:tc>
                <a:tc>
                  <a:txBody>
                    <a:bodyPr/>
                    <a:lstStyle/>
                    <a:p>
                      <a:pPr algn="ctr"/>
                      <a:r>
                        <a:rPr lang="en-US" b="1"/>
                        <a:t>Size</a:t>
                      </a:r>
                      <a:r>
                        <a:rPr lang="en-US" b="1" baseline="0"/>
                        <a:t> of the school</a:t>
                      </a:r>
                      <a:endParaRPr lang="en-US" b="1"/>
                    </a:p>
                  </a:txBody>
                  <a:tcPr/>
                </a:tc>
                <a:extLst>
                  <a:ext uri="{0D108BD9-81ED-4DB2-BD59-A6C34878D82A}">
                    <a16:rowId xmlns:a16="http://schemas.microsoft.com/office/drawing/2014/main" val="10001"/>
                  </a:ext>
                </a:extLst>
              </a:tr>
              <a:tr h="914400">
                <a:tc>
                  <a:txBody>
                    <a:bodyPr/>
                    <a:lstStyle/>
                    <a:p>
                      <a:pPr algn="ctr"/>
                      <a:r>
                        <a:rPr lang="en-US" b="1"/>
                        <a:t>Location of the school</a:t>
                      </a:r>
                    </a:p>
                  </a:txBody>
                  <a:tcPr/>
                </a:tc>
                <a:tc>
                  <a:txBody>
                    <a:bodyPr/>
                    <a:lstStyle/>
                    <a:p>
                      <a:pPr algn="ctr"/>
                      <a:r>
                        <a:rPr lang="en-US" b="1"/>
                        <a:t>Admissions Requirements</a:t>
                      </a:r>
                    </a:p>
                  </a:txBody>
                  <a:tcPr/>
                </a:tc>
                <a:extLst>
                  <a:ext uri="{0D108BD9-81ED-4DB2-BD59-A6C34878D82A}">
                    <a16:rowId xmlns:a16="http://schemas.microsoft.com/office/drawing/2014/main" val="10002"/>
                  </a:ext>
                </a:extLst>
              </a:tr>
              <a:tr h="914400">
                <a:tc>
                  <a:txBody>
                    <a:bodyPr/>
                    <a:lstStyle/>
                    <a:p>
                      <a:pPr algn="ctr"/>
                      <a:r>
                        <a:rPr lang="en-US" b="1"/>
                        <a:t>Facilities</a:t>
                      </a:r>
                    </a:p>
                  </a:txBody>
                  <a:tcPr/>
                </a:tc>
                <a:tc>
                  <a:txBody>
                    <a:bodyPr/>
                    <a:lstStyle/>
                    <a:p>
                      <a:pPr algn="ctr"/>
                      <a:r>
                        <a:rPr lang="en-US" b="1"/>
                        <a:t>Campus life and security</a:t>
                      </a:r>
                    </a:p>
                  </a:txBody>
                  <a:tcPr/>
                </a:tc>
                <a:extLst>
                  <a:ext uri="{0D108BD9-81ED-4DB2-BD59-A6C34878D82A}">
                    <a16:rowId xmlns:a16="http://schemas.microsoft.com/office/drawing/2014/main" val="10003"/>
                  </a:ext>
                </a:extLst>
              </a:tr>
              <a:tr h="914400">
                <a:tc>
                  <a:txBody>
                    <a:bodyPr/>
                    <a:lstStyle/>
                    <a:p>
                      <a:pPr algn="ctr"/>
                      <a:r>
                        <a:rPr lang="en-US" b="1"/>
                        <a:t>Housing</a:t>
                      </a:r>
                      <a:r>
                        <a:rPr lang="en-US" b="1" baseline="0"/>
                        <a:t> and resources</a:t>
                      </a:r>
                      <a:endParaRPr lang="en-US" b="1"/>
                    </a:p>
                  </a:txBody>
                  <a:tcPr/>
                </a:tc>
                <a:tc>
                  <a:txBody>
                    <a:bodyPr/>
                    <a:lstStyle/>
                    <a:p>
                      <a:pPr algn="ctr"/>
                      <a:r>
                        <a:rPr lang="en-US" b="1"/>
                        <a:t>Cost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0530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82" y="1094508"/>
            <a:ext cx="10432473" cy="4893647"/>
          </a:xfrm>
          <a:prstGeom prst="rect">
            <a:avLst/>
          </a:prstGeom>
          <a:noFill/>
        </p:spPr>
        <p:txBody>
          <a:bodyPr wrap="square" rtlCol="0">
            <a:spAutoFit/>
          </a:bodyPr>
          <a:lstStyle/>
          <a:p>
            <a:pPr algn="ctr"/>
            <a:r>
              <a:rPr lang="en-US" sz="2400" b="1"/>
              <a:t>College variables…..the details</a:t>
            </a:r>
          </a:p>
          <a:p>
            <a:endParaRPr lang="en-US" sz="2400" b="1"/>
          </a:p>
          <a:p>
            <a:r>
              <a:rPr lang="en-US" sz="2400" b="1"/>
              <a:t>Type</a:t>
            </a:r>
            <a:r>
              <a:rPr lang="en-US" sz="2400"/>
              <a:t>:  College, university, community college, technical, professional, trade schools, public or private</a:t>
            </a:r>
          </a:p>
          <a:p>
            <a:endParaRPr lang="en-US" sz="2400"/>
          </a:p>
          <a:p>
            <a:r>
              <a:rPr lang="en-US" sz="2400" b="1"/>
              <a:t>Curriculum</a:t>
            </a:r>
            <a:r>
              <a:rPr lang="en-US" sz="2400"/>
              <a:t>:  What do I want to major in?  Does the school offer the necessary courses?  Do you want a range of potential majors and study programs?  Does it have professional certifications that my major requires?  Does it have special programs such as study abroad, internships, co-op availability?</a:t>
            </a:r>
          </a:p>
          <a:p>
            <a:endParaRPr lang="en-US" sz="2400"/>
          </a:p>
          <a:p>
            <a:r>
              <a:rPr lang="en-US" sz="2400" b="1"/>
              <a:t>Quality of Education</a:t>
            </a:r>
            <a:r>
              <a:rPr lang="en-US" sz="2400"/>
              <a:t>:  How accessible are the professors?  Will professors or graduate students teach my courses?  How involved do you want to be in research and learning outside of the classroom?</a:t>
            </a:r>
          </a:p>
        </p:txBody>
      </p:sp>
    </p:spTree>
    <p:extLst>
      <p:ext uri="{BB962C8B-B14F-4D97-AF65-F5344CB8AC3E}">
        <p14:creationId xmlns:p14="http://schemas.microsoft.com/office/powerpoint/2010/main" val="78143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82" y="471054"/>
            <a:ext cx="11211852" cy="6001643"/>
          </a:xfrm>
          <a:prstGeom prst="rect">
            <a:avLst/>
          </a:prstGeom>
          <a:noFill/>
        </p:spPr>
        <p:txBody>
          <a:bodyPr wrap="none" rtlCol="0">
            <a:spAutoFit/>
          </a:bodyPr>
          <a:lstStyle/>
          <a:p>
            <a:r>
              <a:rPr lang="en-US" sz="2400" b="1"/>
              <a:t>Size</a:t>
            </a:r>
            <a:r>
              <a:rPr lang="en-US" sz="2400"/>
              <a:t>:  Do I want to be on a large campus with many majors and lots to do?  Do I</a:t>
            </a:r>
          </a:p>
          <a:p>
            <a:r>
              <a:rPr lang="en-US" sz="2400"/>
              <a:t>prefer a smaller schools where I know everyone?  Do you prefer large lectures or </a:t>
            </a:r>
          </a:p>
          <a:p>
            <a:r>
              <a:rPr lang="en-US" sz="2400"/>
              <a:t>small classes with lots of student participation?</a:t>
            </a:r>
          </a:p>
          <a:p>
            <a:endParaRPr lang="en-US" sz="2400"/>
          </a:p>
          <a:p>
            <a:r>
              <a:rPr lang="en-US" sz="2400" b="1"/>
              <a:t>Location</a:t>
            </a:r>
            <a:r>
              <a:rPr lang="en-US" sz="2400"/>
              <a:t>:  Which part of the country would you like to experience?  Do you want an</a:t>
            </a:r>
          </a:p>
          <a:p>
            <a:r>
              <a:rPr lang="en-US" sz="2400"/>
              <a:t>urban or a small town setting?  Climate?  Do you want to stay close to home….or as</a:t>
            </a:r>
          </a:p>
          <a:p>
            <a:r>
              <a:rPr lang="en-US" sz="2400"/>
              <a:t>FAR AWAY AS POSSIBLE? </a:t>
            </a:r>
          </a:p>
          <a:p>
            <a:endParaRPr lang="en-US" sz="2400"/>
          </a:p>
          <a:p>
            <a:r>
              <a:rPr lang="en-US" sz="2400" b="1"/>
              <a:t>Admission requirements:  </a:t>
            </a:r>
            <a:r>
              <a:rPr lang="en-US" sz="2400"/>
              <a:t>What does the school require for admission?  What </a:t>
            </a:r>
          </a:p>
          <a:p>
            <a:r>
              <a:rPr lang="en-US" sz="2400"/>
              <a:t>does the school look for in prospective students?  What are your chances of being</a:t>
            </a:r>
          </a:p>
          <a:p>
            <a:r>
              <a:rPr lang="en-US" sz="2400"/>
              <a:t>accepted?  </a:t>
            </a:r>
          </a:p>
          <a:p>
            <a:endParaRPr lang="en-US" sz="2400"/>
          </a:p>
          <a:p>
            <a:r>
              <a:rPr lang="en-US" sz="2400" b="1"/>
              <a:t>Facilities:  </a:t>
            </a:r>
            <a:r>
              <a:rPr lang="en-US" sz="2400"/>
              <a:t>What would I like to see on or near your college campus?  Are restaurants,</a:t>
            </a:r>
          </a:p>
          <a:p>
            <a:r>
              <a:rPr lang="en-US" sz="2400"/>
              <a:t>shops, health clubs, laundry, library, computer labs and research facilities important?</a:t>
            </a:r>
          </a:p>
          <a:p>
            <a:r>
              <a:rPr lang="en-US" sz="2400"/>
              <a:t>Transportation on and around campus?</a:t>
            </a:r>
          </a:p>
          <a:p>
            <a:endParaRPr lang="en-US" sz="2400" b="1"/>
          </a:p>
        </p:txBody>
      </p:sp>
    </p:spTree>
    <p:extLst>
      <p:ext uri="{BB962C8B-B14F-4D97-AF65-F5344CB8AC3E}">
        <p14:creationId xmlns:p14="http://schemas.microsoft.com/office/powerpoint/2010/main" val="330750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818" y="526473"/>
            <a:ext cx="11036547" cy="5632311"/>
          </a:xfrm>
          <a:prstGeom prst="rect">
            <a:avLst/>
          </a:prstGeom>
          <a:noFill/>
        </p:spPr>
        <p:txBody>
          <a:bodyPr wrap="none" rtlCol="0">
            <a:spAutoFit/>
          </a:bodyPr>
          <a:lstStyle/>
          <a:p>
            <a:r>
              <a:rPr lang="en-US" sz="2400" b="1"/>
              <a:t>Campus life</a:t>
            </a:r>
            <a:r>
              <a:rPr lang="en-US" sz="2400"/>
              <a:t>:  How is life outside the classroom?  What special interest groups, </a:t>
            </a:r>
          </a:p>
          <a:p>
            <a:r>
              <a:rPr lang="en-US" sz="2400"/>
              <a:t>activities and fraternities/sororities do you want to be involve with?  Athletics?  </a:t>
            </a:r>
          </a:p>
          <a:p>
            <a:r>
              <a:rPr lang="en-US" sz="2400"/>
              <a:t>How are the sports facilities?</a:t>
            </a:r>
          </a:p>
          <a:p>
            <a:endParaRPr lang="en-US" sz="2400"/>
          </a:p>
          <a:p>
            <a:r>
              <a:rPr lang="en-US" sz="2400" b="1"/>
              <a:t>Campus security</a:t>
            </a:r>
            <a:r>
              <a:rPr lang="en-US" sz="2400"/>
              <a:t>:  What’s the local community like?  How safe is the campus?  How</a:t>
            </a:r>
          </a:p>
          <a:p>
            <a:r>
              <a:rPr lang="en-US" sz="2400"/>
              <a:t>safe are the surrounding neighborhoods?</a:t>
            </a:r>
          </a:p>
          <a:p>
            <a:endParaRPr lang="en-US" sz="2400"/>
          </a:p>
          <a:p>
            <a:r>
              <a:rPr lang="en-US" sz="2400" b="1"/>
              <a:t>Housing and resources</a:t>
            </a:r>
            <a:r>
              <a:rPr lang="en-US" sz="2400"/>
              <a:t>:  What is the quality of dorm life?  Is housing guaranteed for </a:t>
            </a:r>
          </a:p>
          <a:p>
            <a:r>
              <a:rPr lang="en-US" sz="2400"/>
              <a:t>returning students?  Are there off campus housing opportunities?  Meal plans</a:t>
            </a:r>
          </a:p>
          <a:p>
            <a:r>
              <a:rPr lang="en-US" sz="2400"/>
              <a:t>available?  Retention and graduation rates?  Percentage of students who stay for </a:t>
            </a:r>
          </a:p>
          <a:p>
            <a:r>
              <a:rPr lang="en-US" sz="2400"/>
              <a:t>four years and graduate?  What sort of career planning or job placement services </a:t>
            </a:r>
          </a:p>
          <a:p>
            <a:r>
              <a:rPr lang="en-US" sz="2400"/>
              <a:t>are available?</a:t>
            </a:r>
          </a:p>
          <a:p>
            <a:endParaRPr lang="en-US" sz="2400"/>
          </a:p>
          <a:p>
            <a:r>
              <a:rPr lang="en-US" sz="2400" b="1"/>
              <a:t>Cost</a:t>
            </a:r>
            <a:r>
              <a:rPr lang="en-US" sz="2400"/>
              <a:t>:  What will it cost?  What financial aid options are offered?  How much can</a:t>
            </a:r>
          </a:p>
          <a:p>
            <a:r>
              <a:rPr lang="en-US" sz="2400"/>
              <a:t>you afford?</a:t>
            </a:r>
          </a:p>
        </p:txBody>
      </p:sp>
    </p:spTree>
    <p:extLst>
      <p:ext uri="{BB962C8B-B14F-4D97-AF65-F5344CB8AC3E}">
        <p14:creationId xmlns:p14="http://schemas.microsoft.com/office/powerpoint/2010/main" val="5070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The University Scene</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6176720" y="791570"/>
            <a:ext cx="4892308" cy="5262390"/>
          </a:xfrm>
        </p:spPr>
        <p:txBody>
          <a:bodyPr anchor="ctr">
            <a:normAutofit/>
          </a:bodyPr>
          <a:lstStyle/>
          <a:p>
            <a:r>
              <a:rPr lang="en-US" sz="1800" dirty="0"/>
              <a:t>20.3 million Americans enrolled in fall of 2023. </a:t>
            </a:r>
          </a:p>
          <a:p>
            <a:r>
              <a:rPr lang="en-US" sz="1800" dirty="0"/>
              <a:t>62% graduate with a degree within a six year period</a:t>
            </a:r>
          </a:p>
          <a:p>
            <a:r>
              <a:rPr lang="en-US" sz="1800" dirty="0"/>
              <a:t>41% graduate with a degree within a four year period (2020-2021)</a:t>
            </a:r>
          </a:p>
          <a:p>
            <a:endParaRPr lang="en-US" sz="1800" dirty="0"/>
          </a:p>
        </p:txBody>
      </p:sp>
    </p:spTree>
    <p:extLst>
      <p:ext uri="{BB962C8B-B14F-4D97-AF65-F5344CB8AC3E}">
        <p14:creationId xmlns:p14="http://schemas.microsoft.com/office/powerpoint/2010/main" val="408371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E2B9-48B6-49EC-8D80-391163261F89}"/>
              </a:ext>
            </a:extLst>
          </p:cNvPr>
          <p:cNvSpPr>
            <a:spLocks noGrp="1"/>
          </p:cNvSpPr>
          <p:nvPr>
            <p:ph type="title"/>
          </p:nvPr>
        </p:nvSpPr>
        <p:spPr/>
        <p:txBody>
          <a:bodyPr>
            <a:normAutofit/>
          </a:bodyPr>
          <a:lstStyle/>
          <a:p>
            <a:pPr algn="ctr"/>
            <a:r>
              <a:rPr lang="en-US" sz="3200"/>
              <a:t>Look for College/University IB Landing Pages</a:t>
            </a:r>
          </a:p>
        </p:txBody>
      </p:sp>
      <p:sp>
        <p:nvSpPr>
          <p:cNvPr id="3" name="Content Placeholder 2">
            <a:extLst>
              <a:ext uri="{FF2B5EF4-FFF2-40B4-BE49-F238E27FC236}">
                <a16:creationId xmlns:a16="http://schemas.microsoft.com/office/drawing/2014/main" id="{92C9C32A-41E9-490C-8C16-540215286996}"/>
              </a:ext>
            </a:extLst>
          </p:cNvPr>
          <p:cNvSpPr>
            <a:spLocks noGrp="1"/>
          </p:cNvSpPr>
          <p:nvPr>
            <p:ph idx="1"/>
          </p:nvPr>
        </p:nvSpPr>
        <p:spPr/>
        <p:txBody>
          <a:bodyPr/>
          <a:lstStyle/>
          <a:p>
            <a:r>
              <a:rPr lang="en-US">
                <a:hlinkClick r:id="rId2"/>
              </a:rPr>
              <a:t>https://www.ncf.edu/admissions/first-year-students/ib/</a:t>
            </a:r>
            <a:endParaRPr lang="en-US"/>
          </a:p>
          <a:p>
            <a:pPr lvl="1"/>
            <a:r>
              <a:rPr lang="en-US"/>
              <a:t>IB Specific Programming</a:t>
            </a:r>
          </a:p>
          <a:p>
            <a:pPr lvl="1"/>
            <a:r>
              <a:rPr lang="en-US"/>
              <a:t>IB Credit Policy</a:t>
            </a:r>
          </a:p>
          <a:p>
            <a:pPr lvl="1"/>
            <a:r>
              <a:rPr lang="en-US"/>
              <a:t>IB Alumni Voices</a:t>
            </a:r>
          </a:p>
        </p:txBody>
      </p:sp>
    </p:spTree>
    <p:extLst>
      <p:ext uri="{BB962C8B-B14F-4D97-AF65-F5344CB8AC3E}">
        <p14:creationId xmlns:p14="http://schemas.microsoft.com/office/powerpoint/2010/main" val="1864854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96D0A-473F-55A9-D124-229B48410323}"/>
              </a:ext>
            </a:extLst>
          </p:cNvPr>
          <p:cNvPicPr>
            <a:picLocks noChangeAspect="1"/>
          </p:cNvPicPr>
          <p:nvPr/>
        </p:nvPicPr>
        <p:blipFill>
          <a:blip r:embed="rId2"/>
          <a:stretch>
            <a:fillRect/>
          </a:stretch>
        </p:blipFill>
        <p:spPr>
          <a:xfrm>
            <a:off x="1076587" y="624375"/>
            <a:ext cx="11970365" cy="5321573"/>
          </a:xfrm>
          <a:prstGeom prst="rect">
            <a:avLst/>
          </a:prstGeom>
        </p:spPr>
      </p:pic>
    </p:spTree>
    <p:extLst>
      <p:ext uri="{BB962C8B-B14F-4D97-AF65-F5344CB8AC3E}">
        <p14:creationId xmlns:p14="http://schemas.microsoft.com/office/powerpoint/2010/main" val="1479335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D3C38-9B56-49C0-B0DC-2D2AF72A061D}"/>
              </a:ext>
            </a:extLst>
          </p:cNvPr>
          <p:cNvPicPr>
            <a:picLocks noChangeAspect="1"/>
          </p:cNvPicPr>
          <p:nvPr/>
        </p:nvPicPr>
        <p:blipFill>
          <a:blip r:embed="rId2"/>
          <a:stretch>
            <a:fillRect/>
          </a:stretch>
        </p:blipFill>
        <p:spPr>
          <a:xfrm>
            <a:off x="993192" y="653304"/>
            <a:ext cx="10954313" cy="5080261"/>
          </a:xfrm>
          <a:prstGeom prst="rect">
            <a:avLst/>
          </a:prstGeom>
        </p:spPr>
      </p:pic>
    </p:spTree>
    <p:extLst>
      <p:ext uri="{BB962C8B-B14F-4D97-AF65-F5344CB8AC3E}">
        <p14:creationId xmlns:p14="http://schemas.microsoft.com/office/powerpoint/2010/main" val="419943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CB4C-B666-4F85-B4F5-3CD6EF417B1C}"/>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BB2A8A6D-7E6D-4F7B-9B8C-266254066231}"/>
              </a:ext>
            </a:extLst>
          </p:cNvPr>
          <p:cNvSpPr txBox="1"/>
          <p:nvPr/>
        </p:nvSpPr>
        <p:spPr>
          <a:xfrm>
            <a:off x="3301331" y="6015207"/>
            <a:ext cx="6538775" cy="584775"/>
          </a:xfrm>
          <a:prstGeom prst="rect">
            <a:avLst/>
          </a:prstGeom>
          <a:noFill/>
        </p:spPr>
        <p:txBody>
          <a:bodyPr wrap="square" rtlCol="0">
            <a:spAutoFit/>
          </a:bodyPr>
          <a:lstStyle/>
          <a:p>
            <a:pPr algn="ctr"/>
            <a:r>
              <a:rPr lang="en-US" sz="3200" err="1"/>
              <a:t>Schoolinks</a:t>
            </a:r>
            <a:endParaRPr lang="en-US" sz="3200"/>
          </a:p>
        </p:txBody>
      </p:sp>
      <p:sp>
        <p:nvSpPr>
          <p:cNvPr id="4" name="Content Placeholder 3">
            <a:extLst>
              <a:ext uri="{FF2B5EF4-FFF2-40B4-BE49-F238E27FC236}">
                <a16:creationId xmlns:a16="http://schemas.microsoft.com/office/drawing/2014/main" id="{1B4CCF46-A111-7B11-041D-9B8689E1F72C}"/>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873B1E89-B800-39FD-A05C-DC929FEFB16F}"/>
              </a:ext>
            </a:extLst>
          </p:cNvPr>
          <p:cNvPicPr>
            <a:picLocks noChangeAspect="1"/>
          </p:cNvPicPr>
          <p:nvPr/>
        </p:nvPicPr>
        <p:blipFill>
          <a:blip r:embed="rId2"/>
          <a:stretch>
            <a:fillRect/>
          </a:stretch>
        </p:blipFill>
        <p:spPr>
          <a:xfrm>
            <a:off x="1023445" y="191364"/>
            <a:ext cx="11094549" cy="5621795"/>
          </a:xfrm>
          <a:prstGeom prst="rect">
            <a:avLst/>
          </a:prstGeom>
        </p:spPr>
      </p:pic>
    </p:spTree>
    <p:extLst>
      <p:ext uri="{BB962C8B-B14F-4D97-AF65-F5344CB8AC3E}">
        <p14:creationId xmlns:p14="http://schemas.microsoft.com/office/powerpoint/2010/main" val="1788842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75E3994A-1DE4-B011-5D97-E16CB3B3103E}"/>
              </a:ext>
            </a:extLst>
          </p:cNvPr>
          <p:cNvPicPr>
            <a:picLocks noChangeAspect="1"/>
          </p:cNvPicPr>
          <p:nvPr/>
        </p:nvPicPr>
        <p:blipFill>
          <a:blip r:embed="rId2"/>
          <a:stretch>
            <a:fillRect/>
          </a:stretch>
        </p:blipFill>
        <p:spPr>
          <a:xfrm>
            <a:off x="783286" y="1038279"/>
            <a:ext cx="10625429" cy="4781443"/>
          </a:xfrm>
          <a:prstGeom prst="rect">
            <a:avLst/>
          </a:prstGeom>
        </p:spPr>
      </p:pic>
    </p:spTree>
    <p:extLst>
      <p:ext uri="{BB962C8B-B14F-4D97-AF65-F5344CB8AC3E}">
        <p14:creationId xmlns:p14="http://schemas.microsoft.com/office/powerpoint/2010/main" val="288098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 website&#10;&#10;Description automatically generated">
            <a:extLst>
              <a:ext uri="{FF2B5EF4-FFF2-40B4-BE49-F238E27FC236}">
                <a16:creationId xmlns:a16="http://schemas.microsoft.com/office/drawing/2014/main" id="{673BF652-5F3E-23A9-7D95-23BD7AD16725}"/>
              </a:ext>
            </a:extLst>
          </p:cNvPr>
          <p:cNvPicPr>
            <a:picLocks noChangeAspect="1"/>
          </p:cNvPicPr>
          <p:nvPr/>
        </p:nvPicPr>
        <p:blipFill>
          <a:blip r:embed="rId2"/>
          <a:stretch>
            <a:fillRect/>
          </a:stretch>
        </p:blipFill>
        <p:spPr>
          <a:xfrm>
            <a:off x="783286" y="1011717"/>
            <a:ext cx="10625429" cy="4834567"/>
          </a:xfrm>
          <a:prstGeom prst="rect">
            <a:avLst/>
          </a:prstGeom>
        </p:spPr>
      </p:pic>
    </p:spTree>
    <p:extLst>
      <p:ext uri="{BB962C8B-B14F-4D97-AF65-F5344CB8AC3E}">
        <p14:creationId xmlns:p14="http://schemas.microsoft.com/office/powerpoint/2010/main" val="2427836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EEEE95-54CE-BCAD-7059-B206A966623D}"/>
              </a:ext>
            </a:extLst>
          </p:cNvPr>
          <p:cNvPicPr>
            <a:picLocks noChangeAspect="1"/>
          </p:cNvPicPr>
          <p:nvPr/>
        </p:nvPicPr>
        <p:blipFill>
          <a:blip r:embed="rId2"/>
          <a:stretch>
            <a:fillRect/>
          </a:stretch>
        </p:blipFill>
        <p:spPr>
          <a:xfrm>
            <a:off x="783286" y="1064843"/>
            <a:ext cx="10625429" cy="4728314"/>
          </a:xfrm>
          <a:prstGeom prst="rect">
            <a:avLst/>
          </a:prstGeom>
        </p:spPr>
      </p:pic>
    </p:spTree>
    <p:extLst>
      <p:ext uri="{BB962C8B-B14F-4D97-AF65-F5344CB8AC3E}">
        <p14:creationId xmlns:p14="http://schemas.microsoft.com/office/powerpoint/2010/main" val="194381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971967" y="1016833"/>
            <a:ext cx="4682400" cy="15560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a:solidFill>
                  <a:schemeClr val="dk1"/>
                </a:solidFill>
                <a:latin typeface="Cabin"/>
                <a:ea typeface="Cabin"/>
                <a:cs typeface="Cabin"/>
                <a:sym typeface="Cabin"/>
              </a:rPr>
              <a:t>Navigate to the College Application Manager by clicking on </a:t>
            </a:r>
            <a:br>
              <a:rPr lang="en">
                <a:solidFill>
                  <a:schemeClr val="dk1"/>
                </a:solidFill>
                <a:latin typeface="Cabin"/>
                <a:ea typeface="Cabin"/>
                <a:cs typeface="Cabin"/>
                <a:sym typeface="Cabin"/>
              </a:rPr>
            </a:br>
            <a:r>
              <a:rPr lang="en" b="1" i="1">
                <a:solidFill>
                  <a:schemeClr val="dk1"/>
                </a:solidFill>
                <a:latin typeface="Cabin"/>
                <a:ea typeface="Cabin"/>
                <a:cs typeface="Cabin"/>
                <a:sym typeface="Cabin"/>
              </a:rPr>
              <a:t>Colleges</a:t>
            </a:r>
            <a:r>
              <a:rPr lang="en">
                <a:solidFill>
                  <a:schemeClr val="dk1"/>
                </a:solidFill>
                <a:latin typeface="Cabin"/>
                <a:ea typeface="Cabin"/>
                <a:cs typeface="Cabin"/>
                <a:sym typeface="Cabin"/>
              </a:rPr>
              <a:t> → </a:t>
            </a:r>
            <a:r>
              <a:rPr lang="en" b="1" i="1">
                <a:solidFill>
                  <a:schemeClr val="dk1"/>
                </a:solidFill>
                <a:latin typeface="Cabin"/>
                <a:ea typeface="Cabin"/>
                <a:cs typeface="Cabin"/>
                <a:sym typeface="Cabin"/>
              </a:rPr>
              <a:t>College Applications</a:t>
            </a:r>
            <a:endParaRPr b="1" i="1">
              <a:solidFill>
                <a:schemeClr val="dk1"/>
              </a:solidFill>
              <a:latin typeface="Cabin"/>
              <a:ea typeface="Cabin"/>
              <a:cs typeface="Cabin"/>
              <a:sym typeface="Cabin"/>
            </a:endParaRPr>
          </a:p>
        </p:txBody>
      </p:sp>
      <p:sp>
        <p:nvSpPr>
          <p:cNvPr id="62" name="Google Shape;62;p14"/>
          <p:cNvSpPr txBox="1"/>
          <p:nvPr/>
        </p:nvSpPr>
        <p:spPr>
          <a:xfrm>
            <a:off x="364600" y="1339001"/>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1.</a:t>
            </a:r>
            <a:endParaRPr sz="2667" b="1">
              <a:latin typeface="Cabin"/>
              <a:ea typeface="Cabin"/>
              <a:cs typeface="Cabin"/>
              <a:sym typeface="Cabin"/>
            </a:endParaRPr>
          </a:p>
        </p:txBody>
      </p:sp>
      <p:sp>
        <p:nvSpPr>
          <p:cNvPr id="63" name="Google Shape;63;p14"/>
          <p:cNvSpPr txBox="1">
            <a:spLocks noGrp="1"/>
          </p:cNvSpPr>
          <p:nvPr>
            <p:ph type="body" idx="1"/>
          </p:nvPr>
        </p:nvSpPr>
        <p:spPr>
          <a:xfrm>
            <a:off x="1055042" y="2437151"/>
            <a:ext cx="4550000" cy="1556000"/>
          </a:xfrm>
          <a:prstGeom prst="rect">
            <a:avLst/>
          </a:prstGeom>
        </p:spPr>
        <p:txBody>
          <a:bodyPr spcFirstLastPara="1" vert="horz" wrap="square" lIns="121900" tIns="121900" rIns="121900" bIns="121900" rtlCol="0" anchor="t" anchorCtr="0">
            <a:normAutofit lnSpcReduction="10000"/>
          </a:bodyPr>
          <a:lstStyle/>
          <a:p>
            <a:pPr marL="0" indent="0">
              <a:spcAft>
                <a:spcPts val="1600"/>
              </a:spcAft>
              <a:buNone/>
            </a:pPr>
            <a:r>
              <a:rPr lang="en">
                <a:solidFill>
                  <a:schemeClr val="dk1"/>
                </a:solidFill>
                <a:latin typeface="Cabin"/>
                <a:ea typeface="Cabin"/>
                <a:cs typeface="Cabin"/>
                <a:sym typeface="Cabin"/>
              </a:rPr>
              <a:t>Complete the </a:t>
            </a:r>
            <a:r>
              <a:rPr lang="en" b="1">
                <a:solidFill>
                  <a:schemeClr val="dk1"/>
                </a:solidFill>
                <a:latin typeface="Cabin"/>
                <a:ea typeface="Cabin"/>
                <a:cs typeface="Cabin"/>
                <a:sym typeface="Cabin"/>
              </a:rPr>
              <a:t>Application Set Up</a:t>
            </a:r>
            <a:r>
              <a:rPr lang="en">
                <a:solidFill>
                  <a:schemeClr val="dk1"/>
                </a:solidFill>
                <a:latin typeface="Cabin"/>
                <a:ea typeface="Cabin"/>
                <a:cs typeface="Cabin"/>
                <a:sym typeface="Cabin"/>
              </a:rPr>
              <a:t>: -Personal Details </a:t>
            </a:r>
            <a:br>
              <a:rPr lang="en">
                <a:solidFill>
                  <a:schemeClr val="dk1"/>
                </a:solidFill>
                <a:latin typeface="Cabin"/>
                <a:ea typeface="Cabin"/>
                <a:cs typeface="Cabin"/>
                <a:sym typeface="Cabin"/>
              </a:rPr>
            </a:br>
            <a:r>
              <a:rPr lang="en">
                <a:solidFill>
                  <a:schemeClr val="dk1"/>
                </a:solidFill>
                <a:latin typeface="Cabin"/>
                <a:ea typeface="Cabin"/>
                <a:cs typeface="Cabin"/>
                <a:sym typeface="Cabin"/>
              </a:rPr>
              <a:t>-Fee Waiver Eligibility</a:t>
            </a:r>
            <a:br>
              <a:rPr lang="en">
                <a:solidFill>
                  <a:schemeClr val="dk1"/>
                </a:solidFill>
                <a:latin typeface="Cabin"/>
                <a:ea typeface="Cabin"/>
                <a:cs typeface="Cabin"/>
                <a:sym typeface="Cabin"/>
              </a:rPr>
            </a:br>
            <a:r>
              <a:rPr lang="en">
                <a:solidFill>
                  <a:schemeClr val="dk1"/>
                </a:solidFill>
                <a:latin typeface="Cabin"/>
                <a:ea typeface="Cabin"/>
                <a:cs typeface="Cabin"/>
                <a:sym typeface="Cabin"/>
              </a:rPr>
              <a:t>-FERPA Waiver</a:t>
            </a:r>
            <a:endParaRPr b="1" i="1">
              <a:solidFill>
                <a:schemeClr val="dk1"/>
              </a:solidFill>
              <a:latin typeface="Cabin"/>
              <a:ea typeface="Cabin"/>
              <a:cs typeface="Cabin"/>
              <a:sym typeface="Cabin"/>
            </a:endParaRPr>
          </a:p>
        </p:txBody>
      </p:sp>
      <p:sp>
        <p:nvSpPr>
          <p:cNvPr id="64" name="Google Shape;64;p14"/>
          <p:cNvSpPr txBox="1"/>
          <p:nvPr/>
        </p:nvSpPr>
        <p:spPr>
          <a:xfrm>
            <a:off x="364600" y="2772201"/>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2.</a:t>
            </a:r>
            <a:endParaRPr sz="2667" b="1">
              <a:latin typeface="Cabin"/>
              <a:ea typeface="Cabin"/>
              <a:cs typeface="Cabin"/>
              <a:sym typeface="Cabin"/>
            </a:endParaRPr>
          </a:p>
        </p:txBody>
      </p:sp>
      <p:pic>
        <p:nvPicPr>
          <p:cNvPr id="65" name="Google Shape;65;p14"/>
          <p:cNvPicPr preferRelativeResize="0"/>
          <p:nvPr/>
        </p:nvPicPr>
        <p:blipFill>
          <a:blip r:embed="rId3">
            <a:alphaModFix/>
          </a:blip>
          <a:stretch>
            <a:fillRect/>
          </a:stretch>
        </p:blipFill>
        <p:spPr>
          <a:xfrm>
            <a:off x="5941681" y="464301"/>
            <a:ext cx="5492353" cy="29647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66" name="Google Shape;66;p14"/>
          <p:cNvSpPr txBox="1">
            <a:spLocks noGrp="1"/>
          </p:cNvSpPr>
          <p:nvPr>
            <p:ph type="body" idx="1"/>
          </p:nvPr>
        </p:nvSpPr>
        <p:spPr>
          <a:xfrm>
            <a:off x="971967" y="4022500"/>
            <a:ext cx="4505600" cy="1556000"/>
          </a:xfrm>
          <a:prstGeom prst="rect">
            <a:avLst/>
          </a:prstGeom>
        </p:spPr>
        <p:txBody>
          <a:bodyPr spcFirstLastPara="1" vert="horz" wrap="square" lIns="121900" tIns="121900" rIns="121900" bIns="121900" rtlCol="0" anchor="t" anchorCtr="0">
            <a:normAutofit lnSpcReduction="10000"/>
          </a:bodyPr>
          <a:lstStyle/>
          <a:p>
            <a:pPr marL="0" indent="0">
              <a:spcAft>
                <a:spcPts val="1600"/>
              </a:spcAft>
              <a:buNone/>
            </a:pPr>
            <a:r>
              <a:rPr lang="en">
                <a:solidFill>
                  <a:schemeClr val="dk1"/>
                </a:solidFill>
                <a:latin typeface="Cabin"/>
                <a:ea typeface="Cabin"/>
                <a:cs typeface="Cabin"/>
                <a:sym typeface="Cabin"/>
              </a:rPr>
              <a:t>Start tracking your first application by clicking </a:t>
            </a:r>
            <a:r>
              <a:rPr lang="en" b="1">
                <a:solidFill>
                  <a:schemeClr val="dk1"/>
                </a:solidFill>
                <a:latin typeface="Cabin"/>
                <a:ea typeface="Cabin"/>
                <a:cs typeface="Cabin"/>
                <a:sym typeface="Cabin"/>
              </a:rPr>
              <a:t>+Add Application</a:t>
            </a:r>
            <a:r>
              <a:rPr lang="en">
                <a:solidFill>
                  <a:schemeClr val="dk1"/>
                </a:solidFill>
                <a:latin typeface="Cabin"/>
                <a:ea typeface="Cabin"/>
                <a:cs typeface="Cabin"/>
                <a:sym typeface="Cabin"/>
              </a:rPr>
              <a:t>. </a:t>
            </a:r>
            <a:br>
              <a:rPr lang="en">
                <a:solidFill>
                  <a:schemeClr val="dk1"/>
                </a:solidFill>
                <a:latin typeface="Cabin"/>
                <a:ea typeface="Cabin"/>
                <a:cs typeface="Cabin"/>
                <a:sym typeface="Cabin"/>
              </a:rPr>
            </a:br>
            <a:r>
              <a:rPr lang="en">
                <a:solidFill>
                  <a:schemeClr val="dk1"/>
                </a:solidFill>
                <a:latin typeface="Cabin"/>
                <a:ea typeface="Cabin"/>
                <a:cs typeface="Cabin"/>
                <a:sym typeface="Cabin"/>
              </a:rPr>
              <a:t>Search for the school and then click </a:t>
            </a:r>
            <a:r>
              <a:rPr lang="en" b="1">
                <a:solidFill>
                  <a:schemeClr val="dk1"/>
                </a:solidFill>
                <a:latin typeface="Cabin"/>
                <a:ea typeface="Cabin"/>
                <a:cs typeface="Cabin"/>
                <a:sym typeface="Cabin"/>
              </a:rPr>
              <a:t>Add Application</a:t>
            </a:r>
            <a:endParaRPr b="1" i="1">
              <a:solidFill>
                <a:schemeClr val="dk1"/>
              </a:solidFill>
              <a:latin typeface="Cabin"/>
              <a:ea typeface="Cabin"/>
              <a:cs typeface="Cabin"/>
              <a:sym typeface="Cabin"/>
            </a:endParaRPr>
          </a:p>
        </p:txBody>
      </p:sp>
      <p:pic>
        <p:nvPicPr>
          <p:cNvPr id="67" name="Google Shape;67;p14"/>
          <p:cNvPicPr preferRelativeResize="0"/>
          <p:nvPr/>
        </p:nvPicPr>
        <p:blipFill>
          <a:blip r:embed="rId4">
            <a:alphaModFix/>
          </a:blip>
          <a:stretch>
            <a:fillRect/>
          </a:stretch>
        </p:blipFill>
        <p:spPr>
          <a:xfrm>
            <a:off x="8134236" y="3616100"/>
            <a:ext cx="3883432" cy="2298632"/>
          </a:xfrm>
          <a:prstGeom prst="rect">
            <a:avLst/>
          </a:prstGeom>
          <a:noFill/>
          <a:ln>
            <a:noFill/>
          </a:ln>
          <a:effectLst>
            <a:outerShdw blurRad="57150" dist="19050" dir="5400000" algn="bl" rotWithShape="0">
              <a:srgbClr val="000000">
                <a:alpha val="50000"/>
              </a:srgbClr>
            </a:outerShdw>
          </a:effectLst>
        </p:spPr>
      </p:pic>
      <p:pic>
        <p:nvPicPr>
          <p:cNvPr id="68" name="Google Shape;68;p14"/>
          <p:cNvPicPr preferRelativeResize="0"/>
          <p:nvPr/>
        </p:nvPicPr>
        <p:blipFill rotWithShape="1">
          <a:blip r:embed="rId5">
            <a:alphaModFix/>
          </a:blip>
          <a:srcRect l="3204" t="4135" r="3919" b="4582"/>
          <a:stretch/>
        </p:blipFill>
        <p:spPr>
          <a:xfrm>
            <a:off x="5190568" y="4439968"/>
            <a:ext cx="3511833" cy="2098233"/>
          </a:xfrm>
          <a:prstGeom prst="rect">
            <a:avLst/>
          </a:prstGeom>
          <a:noFill/>
          <a:ln>
            <a:noFill/>
          </a:ln>
          <a:effectLst>
            <a:outerShdw blurRad="57150" dist="19050" dir="5400000" algn="bl" rotWithShape="0">
              <a:srgbClr val="000000">
                <a:alpha val="50000"/>
              </a:srgbClr>
            </a:outerShdw>
          </a:effectLst>
        </p:spPr>
      </p:pic>
      <p:sp>
        <p:nvSpPr>
          <p:cNvPr id="69" name="Google Shape;69;p14"/>
          <p:cNvSpPr txBox="1"/>
          <p:nvPr/>
        </p:nvSpPr>
        <p:spPr>
          <a:xfrm>
            <a:off x="364600" y="4516301"/>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3.</a:t>
            </a:r>
            <a:endParaRPr sz="2667" b="1">
              <a:latin typeface="Cabin"/>
              <a:ea typeface="Cabin"/>
              <a:cs typeface="Cabin"/>
              <a:sym typeface="Cabin"/>
            </a:endParaRPr>
          </a:p>
        </p:txBody>
      </p:sp>
      <p:sp>
        <p:nvSpPr>
          <p:cNvPr id="70" name="Google Shape;70;p14"/>
          <p:cNvSpPr txBox="1"/>
          <p:nvPr/>
        </p:nvSpPr>
        <p:spPr>
          <a:xfrm>
            <a:off x="691395" y="5742504"/>
            <a:ext cx="4550000" cy="923482"/>
          </a:xfrm>
          <a:prstGeom prst="rect">
            <a:avLst/>
          </a:prstGeom>
          <a:noFill/>
          <a:ln>
            <a:noFill/>
          </a:ln>
        </p:spPr>
        <p:txBody>
          <a:bodyPr spcFirstLastPara="1" wrap="square" lIns="121900" tIns="121900" rIns="121900" bIns="121900" anchor="t" anchorCtr="0">
            <a:spAutoFit/>
          </a:bodyPr>
          <a:lstStyle/>
          <a:p>
            <a:pPr algn="ctr"/>
            <a:r>
              <a:rPr lang="en" sz="1467" i="1">
                <a:latin typeface="Cabin"/>
                <a:ea typeface="Cabin"/>
                <a:cs typeface="Cabin"/>
                <a:sym typeface="Cabin"/>
              </a:rPr>
              <a:t>Tip: If you have schools added to your Final List in SchooLinks you can select from this list to start an application</a:t>
            </a:r>
            <a:endParaRPr sz="1467" i="1">
              <a:latin typeface="Cabin"/>
              <a:ea typeface="Cabin"/>
              <a:cs typeface="Cabin"/>
              <a:sym typeface="Cabin"/>
            </a:endParaRPr>
          </a:p>
        </p:txBody>
      </p:sp>
      <p:sp>
        <p:nvSpPr>
          <p:cNvPr id="71" name="Google Shape;71;p14"/>
          <p:cNvSpPr txBox="1">
            <a:spLocks noGrp="1"/>
          </p:cNvSpPr>
          <p:nvPr>
            <p:ph type="title"/>
          </p:nvPr>
        </p:nvSpPr>
        <p:spPr>
          <a:xfrm>
            <a:off x="656868" y="128868"/>
            <a:ext cx="11360800" cy="763600"/>
          </a:xfrm>
          <a:prstGeom prst="rect">
            <a:avLst/>
          </a:prstGeom>
        </p:spPr>
        <p:txBody>
          <a:bodyPr spcFirstLastPara="1" vert="horz" wrap="square" lIns="121900" tIns="121900" rIns="121900" bIns="121900" rtlCol="0" anchor="t" anchorCtr="0">
            <a:normAutofit fontScale="90000"/>
          </a:bodyPr>
          <a:lstStyle/>
          <a:p>
            <a:r>
              <a:rPr lang="en">
                <a:latin typeface="Cabin"/>
                <a:ea typeface="Cabin"/>
                <a:cs typeface="Cabin"/>
                <a:sym typeface="Cabin"/>
              </a:rPr>
              <a:t>Getting Started</a:t>
            </a:r>
            <a:endParaRPr>
              <a:latin typeface="Cabin"/>
              <a:ea typeface="Cabin"/>
              <a:cs typeface="Cabin"/>
              <a:sym typeface="Cab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831200" y="213600"/>
            <a:ext cx="11360800" cy="763600"/>
          </a:xfrm>
          <a:prstGeom prst="rect">
            <a:avLst/>
          </a:prstGeom>
        </p:spPr>
        <p:txBody>
          <a:bodyPr spcFirstLastPara="1" vert="horz" wrap="square" lIns="121900" tIns="121900" rIns="121900" bIns="121900" rtlCol="0" anchor="t" anchorCtr="0">
            <a:normAutofit fontScale="90000"/>
          </a:bodyPr>
          <a:lstStyle/>
          <a:p>
            <a:r>
              <a:rPr lang="en">
                <a:latin typeface="Cabin"/>
                <a:ea typeface="Cabin"/>
                <a:cs typeface="Cabin"/>
                <a:sym typeface="Cabin"/>
              </a:rPr>
              <a:t>Application Details</a:t>
            </a:r>
            <a:endParaRPr>
              <a:latin typeface="Cabin"/>
              <a:ea typeface="Cabin"/>
              <a:cs typeface="Cabin"/>
              <a:sym typeface="Cabin"/>
            </a:endParaRPr>
          </a:p>
        </p:txBody>
      </p:sp>
      <p:pic>
        <p:nvPicPr>
          <p:cNvPr id="77" name="Google Shape;77;p15"/>
          <p:cNvPicPr preferRelativeResize="0"/>
          <p:nvPr/>
        </p:nvPicPr>
        <p:blipFill>
          <a:blip r:embed="rId3">
            <a:alphaModFix/>
          </a:blip>
          <a:stretch>
            <a:fillRect/>
          </a:stretch>
        </p:blipFill>
        <p:spPr>
          <a:xfrm>
            <a:off x="6616867" y="150501"/>
            <a:ext cx="5093267" cy="655699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78" name="Google Shape;78;p15"/>
          <p:cNvSpPr txBox="1">
            <a:spLocks noGrp="1"/>
          </p:cNvSpPr>
          <p:nvPr>
            <p:ph type="body" idx="1"/>
          </p:nvPr>
        </p:nvSpPr>
        <p:spPr>
          <a:xfrm>
            <a:off x="364600" y="1359000"/>
            <a:ext cx="5591600" cy="4555200"/>
          </a:xfrm>
          <a:prstGeom prst="rect">
            <a:avLst/>
          </a:prstGeom>
        </p:spPr>
        <p:txBody>
          <a:bodyPr spcFirstLastPara="1" vert="horz" wrap="square" lIns="121900" tIns="121900" rIns="121900" bIns="121900" rtlCol="0" anchor="t" anchorCtr="0">
            <a:normAutofit/>
          </a:bodyPr>
          <a:lstStyle/>
          <a:p>
            <a:pPr indent="0">
              <a:buNone/>
            </a:pPr>
            <a:r>
              <a:rPr lang="en" sz="1733">
                <a:solidFill>
                  <a:srgbClr val="565867"/>
                </a:solidFill>
                <a:highlight>
                  <a:srgbClr val="FFFFFF"/>
                </a:highlight>
                <a:latin typeface="Cabin"/>
                <a:ea typeface="Cabin"/>
                <a:cs typeface="Cabin"/>
                <a:sym typeface="Cabin"/>
              </a:rPr>
              <a:t>After adding an application, fill in your application details. </a:t>
            </a:r>
            <a:endParaRPr sz="1733">
              <a:solidFill>
                <a:srgbClr val="565867"/>
              </a:solidFill>
              <a:highlight>
                <a:srgbClr val="FFFFFF"/>
              </a:highlight>
              <a:latin typeface="Cabin"/>
              <a:ea typeface="Cabin"/>
              <a:cs typeface="Cabin"/>
              <a:sym typeface="Cabin"/>
            </a:endParaRPr>
          </a:p>
          <a:p>
            <a:pPr indent="0">
              <a:spcBef>
                <a:spcPts val="1600"/>
              </a:spcBef>
              <a:buNone/>
            </a:pPr>
            <a:r>
              <a:rPr lang="en" sz="1733">
                <a:solidFill>
                  <a:srgbClr val="565867"/>
                </a:solidFill>
                <a:highlight>
                  <a:srgbClr val="FFFFFF"/>
                </a:highlight>
                <a:latin typeface="Cabin"/>
                <a:ea typeface="Cabin"/>
                <a:cs typeface="Cabin"/>
                <a:sym typeface="Cabin"/>
              </a:rPr>
              <a:t>Select an Application Method and Application Type/Deadline.</a:t>
            </a:r>
            <a:br>
              <a:rPr lang="en" sz="1733">
                <a:solidFill>
                  <a:srgbClr val="565867"/>
                </a:solidFill>
                <a:highlight>
                  <a:srgbClr val="FFFFFF"/>
                </a:highlight>
                <a:latin typeface="Cabin"/>
                <a:ea typeface="Cabin"/>
                <a:cs typeface="Cabin"/>
                <a:sym typeface="Cabin"/>
              </a:rPr>
            </a:br>
            <a:br>
              <a:rPr lang="en" sz="1733">
                <a:solidFill>
                  <a:srgbClr val="565867"/>
                </a:solidFill>
                <a:highlight>
                  <a:srgbClr val="FFFFFF"/>
                </a:highlight>
                <a:latin typeface="Cabin"/>
                <a:ea typeface="Cabin"/>
                <a:cs typeface="Cabin"/>
                <a:sym typeface="Cabin"/>
              </a:rPr>
            </a:br>
            <a:r>
              <a:rPr lang="en" sz="1733">
                <a:solidFill>
                  <a:srgbClr val="565867"/>
                </a:solidFill>
                <a:highlight>
                  <a:srgbClr val="FFFFFF"/>
                </a:highlight>
                <a:latin typeface="Cabin"/>
                <a:ea typeface="Cabin"/>
                <a:cs typeface="Cabin"/>
                <a:sym typeface="Cabin"/>
              </a:rPr>
              <a:t>Select any optional student requirements needed. Required materials will be automatically selected.</a:t>
            </a:r>
            <a:br>
              <a:rPr lang="en" sz="1733">
                <a:solidFill>
                  <a:srgbClr val="565867"/>
                </a:solidFill>
                <a:highlight>
                  <a:srgbClr val="FFFFFF"/>
                </a:highlight>
                <a:latin typeface="Cabin"/>
                <a:ea typeface="Cabin"/>
                <a:cs typeface="Cabin"/>
                <a:sym typeface="Cabin"/>
              </a:rPr>
            </a:br>
            <a:endParaRPr sz="1733">
              <a:solidFill>
                <a:srgbClr val="565867"/>
              </a:solidFill>
              <a:highlight>
                <a:srgbClr val="FFFFFF"/>
              </a:highlight>
              <a:latin typeface="Cabin"/>
              <a:ea typeface="Cabin"/>
              <a:cs typeface="Cabin"/>
              <a:sym typeface="Cabin"/>
            </a:endParaRPr>
          </a:p>
          <a:p>
            <a:pPr indent="0">
              <a:buClr>
                <a:schemeClr val="dk1"/>
              </a:buClr>
              <a:buSzPts val="1100"/>
              <a:buNone/>
            </a:pPr>
            <a:r>
              <a:rPr lang="en" sz="1733">
                <a:solidFill>
                  <a:srgbClr val="565867"/>
                </a:solidFill>
                <a:highlight>
                  <a:srgbClr val="FFFFFF"/>
                </a:highlight>
                <a:latin typeface="Cabin"/>
                <a:ea typeface="Cabin"/>
                <a:cs typeface="Cabin"/>
                <a:sym typeface="Cabin"/>
              </a:rPr>
              <a:t>Save your application.</a:t>
            </a:r>
            <a:endParaRPr sz="1733">
              <a:solidFill>
                <a:srgbClr val="565867"/>
              </a:solidFill>
              <a:highlight>
                <a:srgbClr val="FFFFFF"/>
              </a:highlight>
              <a:latin typeface="Cabin"/>
              <a:ea typeface="Cabin"/>
              <a:cs typeface="Cabin"/>
              <a:sym typeface="Cabin"/>
            </a:endParaRPr>
          </a:p>
          <a:p>
            <a:pPr indent="0">
              <a:spcAft>
                <a:spcPts val="1600"/>
              </a:spcAft>
              <a:buNone/>
            </a:pPr>
            <a:br>
              <a:rPr lang="en" sz="1733">
                <a:solidFill>
                  <a:srgbClr val="565867"/>
                </a:solidFill>
                <a:highlight>
                  <a:srgbClr val="FFFFFF"/>
                </a:highlight>
                <a:latin typeface="Cabin"/>
                <a:ea typeface="Cabin"/>
                <a:cs typeface="Cabin"/>
                <a:sym typeface="Cabin"/>
              </a:rPr>
            </a:br>
            <a:endParaRPr sz="1733">
              <a:solidFill>
                <a:srgbClr val="565867"/>
              </a:solidFill>
              <a:highlight>
                <a:srgbClr val="FFFFFF"/>
              </a:highlight>
              <a:latin typeface="Cabin"/>
              <a:ea typeface="Cabin"/>
              <a:cs typeface="Cabin"/>
              <a:sym typeface="Cabin"/>
            </a:endParaRPr>
          </a:p>
        </p:txBody>
      </p:sp>
      <p:sp>
        <p:nvSpPr>
          <p:cNvPr id="79" name="Google Shape;79;p15"/>
          <p:cNvSpPr txBox="1"/>
          <p:nvPr/>
        </p:nvSpPr>
        <p:spPr>
          <a:xfrm>
            <a:off x="364600" y="1359001"/>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1.</a:t>
            </a:r>
            <a:endParaRPr sz="2667" b="1">
              <a:latin typeface="Cabin"/>
              <a:ea typeface="Cabin"/>
              <a:cs typeface="Cabin"/>
              <a:sym typeface="Cabin"/>
            </a:endParaRPr>
          </a:p>
        </p:txBody>
      </p:sp>
      <p:sp>
        <p:nvSpPr>
          <p:cNvPr id="80" name="Google Shape;80;p15"/>
          <p:cNvSpPr txBox="1"/>
          <p:nvPr/>
        </p:nvSpPr>
        <p:spPr>
          <a:xfrm>
            <a:off x="364600" y="2200801"/>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2.</a:t>
            </a:r>
            <a:endParaRPr sz="2667" b="1">
              <a:latin typeface="Cabin"/>
              <a:ea typeface="Cabin"/>
              <a:cs typeface="Cabin"/>
              <a:sym typeface="Cabin"/>
            </a:endParaRPr>
          </a:p>
        </p:txBody>
      </p:sp>
      <p:sp>
        <p:nvSpPr>
          <p:cNvPr id="81" name="Google Shape;81;p15"/>
          <p:cNvSpPr txBox="1"/>
          <p:nvPr/>
        </p:nvSpPr>
        <p:spPr>
          <a:xfrm>
            <a:off x="364600" y="3153001"/>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3.</a:t>
            </a:r>
            <a:endParaRPr sz="2667" b="1">
              <a:latin typeface="Cabin"/>
              <a:ea typeface="Cabin"/>
              <a:cs typeface="Cabin"/>
              <a:sym typeface="Cabin"/>
            </a:endParaRPr>
          </a:p>
        </p:txBody>
      </p:sp>
      <p:sp>
        <p:nvSpPr>
          <p:cNvPr id="82" name="Google Shape;82;p15"/>
          <p:cNvSpPr txBox="1"/>
          <p:nvPr/>
        </p:nvSpPr>
        <p:spPr>
          <a:xfrm>
            <a:off x="364600" y="3970201"/>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4.</a:t>
            </a:r>
            <a:endParaRPr sz="2667" b="1">
              <a:latin typeface="Cabin"/>
              <a:ea typeface="Cabin"/>
              <a:cs typeface="Cabin"/>
              <a:sym typeface="Cabin"/>
            </a:endParaRPr>
          </a:p>
        </p:txBody>
      </p:sp>
      <p:sp>
        <p:nvSpPr>
          <p:cNvPr id="83" name="Google Shape;83;p15"/>
          <p:cNvSpPr txBox="1"/>
          <p:nvPr/>
        </p:nvSpPr>
        <p:spPr>
          <a:xfrm>
            <a:off x="831200" y="5421778"/>
            <a:ext cx="5808800" cy="984845"/>
          </a:xfrm>
          <a:prstGeom prst="rect">
            <a:avLst/>
          </a:prstGeom>
          <a:noFill/>
          <a:ln>
            <a:noFill/>
          </a:ln>
        </p:spPr>
        <p:txBody>
          <a:bodyPr spcFirstLastPara="1" wrap="square" lIns="121900" tIns="121900" rIns="121900" bIns="121900" anchor="t" anchorCtr="0">
            <a:spAutoFit/>
          </a:bodyPr>
          <a:lstStyle/>
          <a:p>
            <a:r>
              <a:rPr lang="en" sz="1600" i="1">
                <a:latin typeface="Cabin"/>
                <a:ea typeface="Cabin"/>
                <a:cs typeface="Cabin"/>
                <a:sym typeface="Cabin"/>
              </a:rPr>
              <a:t>Note: Application details can be edited at any time. Once you click Save, this will automatically request required counselor documents for the application</a:t>
            </a:r>
            <a:endParaRPr sz="1600" i="1">
              <a:latin typeface="Cabin"/>
              <a:ea typeface="Cabin"/>
              <a:cs typeface="Cabin"/>
              <a:sym typeface="Cab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060533" y="244820"/>
            <a:ext cx="11360800" cy="763600"/>
          </a:xfrm>
          <a:prstGeom prst="rect">
            <a:avLst/>
          </a:prstGeom>
        </p:spPr>
        <p:txBody>
          <a:bodyPr spcFirstLastPara="1" vert="horz" wrap="square" lIns="121900" tIns="121900" rIns="121900" bIns="121900" rtlCol="0" anchor="t" anchorCtr="0">
            <a:normAutofit fontScale="90000"/>
          </a:bodyPr>
          <a:lstStyle/>
          <a:p>
            <a:r>
              <a:rPr lang="en">
                <a:latin typeface="Cabin"/>
                <a:ea typeface="Cabin"/>
                <a:cs typeface="Cabin"/>
                <a:sym typeface="Cabin"/>
              </a:rPr>
              <a:t>Application Requirements</a:t>
            </a:r>
            <a:endParaRPr>
              <a:latin typeface="Cabin"/>
              <a:ea typeface="Cabin"/>
              <a:cs typeface="Cabin"/>
              <a:sym typeface="Cabin"/>
            </a:endParaRPr>
          </a:p>
        </p:txBody>
      </p:sp>
      <p:sp>
        <p:nvSpPr>
          <p:cNvPr id="89" name="Google Shape;89;p16"/>
          <p:cNvSpPr txBox="1">
            <a:spLocks noGrp="1"/>
          </p:cNvSpPr>
          <p:nvPr>
            <p:ph type="body" idx="1"/>
          </p:nvPr>
        </p:nvSpPr>
        <p:spPr>
          <a:xfrm>
            <a:off x="815713" y="1159500"/>
            <a:ext cx="3740800" cy="5592000"/>
          </a:xfrm>
          <a:prstGeom prst="rect">
            <a:avLst/>
          </a:prstGeom>
        </p:spPr>
        <p:txBody>
          <a:bodyPr spcFirstLastPara="1" vert="horz" wrap="square" lIns="121900" tIns="121900" rIns="121900" bIns="121900" rtlCol="0" anchor="t" anchorCtr="0">
            <a:normAutofit lnSpcReduction="10000"/>
          </a:bodyPr>
          <a:lstStyle/>
          <a:p>
            <a:pPr marL="0" indent="0">
              <a:buNone/>
            </a:pPr>
            <a:r>
              <a:rPr lang="en">
                <a:solidFill>
                  <a:schemeClr val="dk1"/>
                </a:solidFill>
                <a:latin typeface="Cabin"/>
                <a:ea typeface="Cabin"/>
                <a:cs typeface="Cabin"/>
                <a:sym typeface="Cabin"/>
              </a:rPr>
              <a:t>Student Checklist:</a:t>
            </a:r>
            <a:endParaRPr>
              <a:solidFill>
                <a:schemeClr val="dk1"/>
              </a:solidFill>
              <a:latin typeface="Cabin"/>
              <a:ea typeface="Cabin"/>
              <a:cs typeface="Cabin"/>
              <a:sym typeface="Cabin"/>
            </a:endParaRPr>
          </a:p>
          <a:p>
            <a:pPr indent="-417368">
              <a:spcBef>
                <a:spcPts val="1600"/>
              </a:spcBef>
              <a:buSzPct val="100000"/>
              <a:buFont typeface="Cabin"/>
              <a:buChar char="●"/>
            </a:pPr>
            <a:r>
              <a:rPr lang="en" sz="2085">
                <a:latin typeface="Cabin"/>
                <a:ea typeface="Cabin"/>
                <a:cs typeface="Cabin"/>
                <a:sym typeface="Cabin"/>
              </a:rPr>
              <a:t>Check the box once tasks are complete.</a:t>
            </a:r>
            <a:br>
              <a:rPr lang="en" sz="2085">
                <a:latin typeface="Cabin"/>
                <a:ea typeface="Cabin"/>
                <a:cs typeface="Cabin"/>
                <a:sym typeface="Cabin"/>
              </a:rPr>
            </a:br>
            <a:endParaRPr sz="2085">
              <a:latin typeface="Cabin"/>
              <a:ea typeface="Cabin"/>
              <a:cs typeface="Cabin"/>
              <a:sym typeface="Cabin"/>
            </a:endParaRPr>
          </a:p>
          <a:p>
            <a:pPr marL="0" indent="0">
              <a:spcBef>
                <a:spcPts val="1600"/>
              </a:spcBef>
              <a:buNone/>
            </a:pPr>
            <a:r>
              <a:rPr lang="en" sz="2133">
                <a:solidFill>
                  <a:schemeClr val="dk1"/>
                </a:solidFill>
                <a:latin typeface="Cabin"/>
                <a:ea typeface="Cabin"/>
                <a:cs typeface="Cabin"/>
                <a:sym typeface="Cabin"/>
              </a:rPr>
              <a:t>Teacher Recommendations:</a:t>
            </a:r>
            <a:endParaRPr sz="2133">
              <a:solidFill>
                <a:schemeClr val="dk1"/>
              </a:solidFill>
              <a:latin typeface="Cabin"/>
              <a:ea typeface="Cabin"/>
              <a:cs typeface="Cabin"/>
              <a:sym typeface="Cabin"/>
            </a:endParaRPr>
          </a:p>
          <a:p>
            <a:pPr indent="-419007">
              <a:spcBef>
                <a:spcPts val="1600"/>
              </a:spcBef>
              <a:buSzPct val="100000"/>
              <a:buFont typeface="Cabin"/>
              <a:buChar char="●"/>
            </a:pPr>
            <a:r>
              <a:rPr lang="en" sz="2116">
                <a:latin typeface="Cabin"/>
                <a:ea typeface="Cabin"/>
                <a:cs typeface="Cabin"/>
                <a:sym typeface="Cabin"/>
              </a:rPr>
              <a:t>Request recommendations for the total # listed.</a:t>
            </a:r>
            <a:endParaRPr sz="2116">
              <a:latin typeface="Cabin"/>
              <a:ea typeface="Cabin"/>
              <a:cs typeface="Cabin"/>
              <a:sym typeface="Cabin"/>
            </a:endParaRPr>
          </a:p>
          <a:p>
            <a:pPr marL="0" indent="0">
              <a:spcBef>
                <a:spcPts val="1600"/>
              </a:spcBef>
              <a:buNone/>
            </a:pPr>
            <a:endParaRPr sz="1600">
              <a:latin typeface="Cabin"/>
              <a:ea typeface="Cabin"/>
              <a:cs typeface="Cabin"/>
              <a:sym typeface="Cabin"/>
            </a:endParaRPr>
          </a:p>
          <a:p>
            <a:pPr marL="0" indent="0">
              <a:spcBef>
                <a:spcPts val="1600"/>
              </a:spcBef>
              <a:buNone/>
            </a:pPr>
            <a:r>
              <a:rPr lang="en" sz="2133">
                <a:solidFill>
                  <a:schemeClr val="dk1"/>
                </a:solidFill>
                <a:latin typeface="Cabin"/>
                <a:ea typeface="Cabin"/>
                <a:cs typeface="Cabin"/>
                <a:sym typeface="Cabin"/>
              </a:rPr>
              <a:t>Counselor Documents:</a:t>
            </a:r>
            <a:endParaRPr sz="2133">
              <a:solidFill>
                <a:schemeClr val="dk1"/>
              </a:solidFill>
              <a:latin typeface="Cabin"/>
              <a:ea typeface="Cabin"/>
              <a:cs typeface="Cabin"/>
              <a:sym typeface="Cabin"/>
            </a:endParaRPr>
          </a:p>
          <a:p>
            <a:pPr indent="-400435">
              <a:spcBef>
                <a:spcPts val="1600"/>
              </a:spcBef>
              <a:buSzPct val="100000"/>
              <a:buFont typeface="Cabin"/>
              <a:buChar char="●"/>
            </a:pPr>
            <a:r>
              <a:rPr lang="en" sz="1772">
                <a:latin typeface="Cabin"/>
                <a:ea typeface="Cabin"/>
                <a:cs typeface="Cabin"/>
                <a:sym typeface="Cabin"/>
              </a:rPr>
              <a:t>Any required documents will be automatically requested. </a:t>
            </a:r>
            <a:br>
              <a:rPr lang="en" sz="1772">
                <a:latin typeface="Cabin"/>
                <a:ea typeface="Cabin"/>
                <a:cs typeface="Cabin"/>
                <a:sym typeface="Cabin"/>
              </a:rPr>
            </a:br>
            <a:r>
              <a:rPr lang="en" sz="1772">
                <a:latin typeface="Cabin"/>
                <a:ea typeface="Cabin"/>
                <a:cs typeface="Cabin"/>
                <a:sym typeface="Cabin"/>
              </a:rPr>
              <a:t>Reach out to your counselor if you need additional documents sent.</a:t>
            </a:r>
            <a:endParaRPr sz="1772">
              <a:latin typeface="Cabin"/>
              <a:ea typeface="Cabin"/>
              <a:cs typeface="Cabin"/>
              <a:sym typeface="Cabin"/>
            </a:endParaRPr>
          </a:p>
          <a:p>
            <a:pPr marL="0" indent="0">
              <a:spcBef>
                <a:spcPts val="1600"/>
              </a:spcBef>
              <a:buClr>
                <a:schemeClr val="dk1"/>
              </a:buClr>
              <a:buSzPct val="68750"/>
              <a:buNone/>
            </a:pPr>
            <a:endParaRPr sz="2133">
              <a:solidFill>
                <a:schemeClr val="dk1"/>
              </a:solidFill>
              <a:latin typeface="Cabin"/>
              <a:ea typeface="Cabin"/>
              <a:cs typeface="Cabin"/>
              <a:sym typeface="Cabin"/>
            </a:endParaRPr>
          </a:p>
          <a:p>
            <a:pPr marL="0" indent="0">
              <a:spcBef>
                <a:spcPts val="1600"/>
              </a:spcBef>
              <a:spcAft>
                <a:spcPts val="1600"/>
              </a:spcAft>
              <a:buNone/>
            </a:pPr>
            <a:endParaRPr sz="1600">
              <a:latin typeface="Cabin"/>
              <a:ea typeface="Cabin"/>
              <a:cs typeface="Cabin"/>
              <a:sym typeface="Cabin"/>
            </a:endParaRPr>
          </a:p>
        </p:txBody>
      </p:sp>
      <p:pic>
        <p:nvPicPr>
          <p:cNvPr id="90" name="Google Shape;90;p16"/>
          <p:cNvPicPr preferRelativeResize="0"/>
          <p:nvPr/>
        </p:nvPicPr>
        <p:blipFill>
          <a:blip r:embed="rId3">
            <a:alphaModFix/>
          </a:blip>
          <a:stretch>
            <a:fillRect/>
          </a:stretch>
        </p:blipFill>
        <p:spPr>
          <a:xfrm>
            <a:off x="4683760" y="1371600"/>
            <a:ext cx="7287641" cy="4989901"/>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a:t>IB Students and College Success</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3363864" y="2286000"/>
            <a:ext cx="7705164" cy="3581400"/>
          </a:xfrm>
        </p:spPr>
        <p:txBody>
          <a:bodyPr>
            <a:normAutofit/>
          </a:bodyPr>
          <a:lstStyle/>
          <a:p>
            <a:pPr marL="0" indent="0">
              <a:buNone/>
            </a:pPr>
            <a:r>
              <a:rPr lang="en-US" dirty="0"/>
              <a:t>2018 Study of IB Students and University</a:t>
            </a:r>
          </a:p>
          <a:p>
            <a:r>
              <a:rPr lang="en-US" dirty="0"/>
              <a:t>The 4 year graduation rate for DP diploma earners was 84% compared to 41% nationally</a:t>
            </a:r>
          </a:p>
          <a:p>
            <a:r>
              <a:rPr lang="en-US" dirty="0"/>
              <a:t>IB students earned higher GPAs and graduated at higher rates than a matched comparison group (Across all family income levels)</a:t>
            </a:r>
          </a:p>
          <a:p>
            <a:r>
              <a:rPr lang="en-US" dirty="0"/>
              <a:t>Performance in the DP was the strongest predictor of college GPA</a:t>
            </a:r>
          </a:p>
          <a:p>
            <a:r>
              <a:rPr lang="en-US" dirty="0"/>
              <a:t>The average acceptance rate of IB students into university/college is 22% higher than the average acceptance rate of the population.</a:t>
            </a:r>
          </a:p>
        </p:txBody>
      </p:sp>
    </p:spTree>
    <p:extLst>
      <p:ext uri="{BB962C8B-B14F-4D97-AF65-F5344CB8AC3E}">
        <p14:creationId xmlns:p14="http://schemas.microsoft.com/office/powerpoint/2010/main" val="2215178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49333" y="206833"/>
            <a:ext cx="5183600" cy="1174000"/>
          </a:xfrm>
          <a:prstGeom prst="rect">
            <a:avLst/>
          </a:prstGeom>
        </p:spPr>
        <p:txBody>
          <a:bodyPr spcFirstLastPara="1" vert="horz" wrap="square" lIns="121900" tIns="121900" rIns="121900" bIns="121900" rtlCol="0" anchor="t" anchorCtr="0">
            <a:normAutofit fontScale="90000"/>
          </a:bodyPr>
          <a:lstStyle/>
          <a:p>
            <a:pPr algn="ctr"/>
            <a:r>
              <a:rPr lang="en">
                <a:latin typeface="Cabin"/>
                <a:ea typeface="Cabin"/>
                <a:cs typeface="Cabin"/>
                <a:sym typeface="Cabin"/>
              </a:rPr>
              <a:t>Connecting with </a:t>
            </a:r>
            <a:br>
              <a:rPr lang="en">
                <a:latin typeface="Cabin"/>
                <a:ea typeface="Cabin"/>
                <a:cs typeface="Cabin"/>
                <a:sym typeface="Cabin"/>
              </a:rPr>
            </a:br>
            <a:r>
              <a:rPr lang="en">
                <a:latin typeface="Cabin"/>
                <a:ea typeface="Cabin"/>
                <a:cs typeface="Cabin"/>
                <a:sym typeface="Cabin"/>
              </a:rPr>
              <a:t>Common App</a:t>
            </a:r>
            <a:endParaRPr>
              <a:latin typeface="Cabin"/>
              <a:ea typeface="Cabin"/>
              <a:cs typeface="Cabin"/>
              <a:sym typeface="Cabin"/>
            </a:endParaRPr>
          </a:p>
        </p:txBody>
      </p:sp>
      <p:sp>
        <p:nvSpPr>
          <p:cNvPr id="96" name="Google Shape;96;p17"/>
          <p:cNvSpPr txBox="1">
            <a:spLocks noGrp="1"/>
          </p:cNvSpPr>
          <p:nvPr>
            <p:ph type="body" idx="1"/>
          </p:nvPr>
        </p:nvSpPr>
        <p:spPr>
          <a:xfrm>
            <a:off x="349333" y="1764133"/>
            <a:ext cx="5591600" cy="4555200"/>
          </a:xfrm>
          <a:prstGeom prst="rect">
            <a:avLst/>
          </a:prstGeom>
        </p:spPr>
        <p:txBody>
          <a:bodyPr spcFirstLastPara="1" vert="horz" wrap="square" lIns="121900" tIns="121900" rIns="121900" bIns="121900" rtlCol="0" anchor="t" anchorCtr="0">
            <a:normAutofit lnSpcReduction="10000"/>
          </a:bodyPr>
          <a:lstStyle/>
          <a:p>
            <a:pPr indent="0">
              <a:buNone/>
            </a:pPr>
            <a:r>
              <a:rPr lang="en" sz="1733">
                <a:solidFill>
                  <a:srgbClr val="565867"/>
                </a:solidFill>
                <a:highlight>
                  <a:srgbClr val="FFFFFF"/>
                </a:highlight>
                <a:latin typeface="Cabin"/>
                <a:ea typeface="Cabin"/>
                <a:cs typeface="Cabin"/>
                <a:sym typeface="Cabin"/>
              </a:rPr>
              <a:t>First, link your Common App account by clicking the button on the College Applications page. You can also</a:t>
            </a:r>
            <a:r>
              <a:rPr lang="en" sz="1733" u="sng">
                <a:solidFill>
                  <a:schemeClr val="hlink"/>
                </a:solidFill>
                <a:highlight>
                  <a:srgbClr val="FFFFFF"/>
                </a:highlight>
                <a:latin typeface="Cabin"/>
                <a:ea typeface="Cabin"/>
                <a:cs typeface="Cabin"/>
                <a:sym typeface="Cabin"/>
                <a:hlinkClick r:id="rId3"/>
              </a:rPr>
              <a:t> watch this video</a:t>
            </a:r>
            <a:r>
              <a:rPr lang="en" sz="1733">
                <a:solidFill>
                  <a:srgbClr val="565867"/>
                </a:solidFill>
                <a:highlight>
                  <a:srgbClr val="FFFFFF"/>
                </a:highlight>
                <a:latin typeface="Cabin"/>
                <a:ea typeface="Cabin"/>
                <a:cs typeface="Cabin"/>
                <a:sym typeface="Cabin"/>
              </a:rPr>
              <a:t> to see the process. </a:t>
            </a:r>
            <a:br>
              <a:rPr lang="en" sz="1733">
                <a:solidFill>
                  <a:srgbClr val="565867"/>
                </a:solidFill>
                <a:highlight>
                  <a:srgbClr val="FFFFFF"/>
                </a:highlight>
                <a:latin typeface="Cabin"/>
                <a:ea typeface="Cabin"/>
                <a:cs typeface="Cabin"/>
                <a:sym typeface="Cabin"/>
              </a:rPr>
            </a:br>
            <a:endParaRPr sz="1733">
              <a:solidFill>
                <a:srgbClr val="565867"/>
              </a:solidFill>
              <a:highlight>
                <a:srgbClr val="FFFFFF"/>
              </a:highlight>
              <a:latin typeface="Cabin"/>
              <a:ea typeface="Cabin"/>
              <a:cs typeface="Cabin"/>
              <a:sym typeface="Cabin"/>
            </a:endParaRPr>
          </a:p>
          <a:p>
            <a:pPr indent="0">
              <a:spcBef>
                <a:spcPts val="1600"/>
              </a:spcBef>
              <a:buNone/>
            </a:pPr>
            <a:r>
              <a:rPr lang="en" sz="1733">
                <a:solidFill>
                  <a:srgbClr val="565867"/>
                </a:solidFill>
                <a:highlight>
                  <a:srgbClr val="FFFFFF"/>
                </a:highlight>
                <a:latin typeface="Cabin"/>
                <a:ea typeface="Cabin"/>
                <a:cs typeface="Cabin"/>
                <a:sym typeface="Cabin"/>
              </a:rPr>
              <a:t>Login or create a new Common App account.</a:t>
            </a:r>
            <a:br>
              <a:rPr lang="en" sz="1733">
                <a:solidFill>
                  <a:srgbClr val="565867"/>
                </a:solidFill>
                <a:highlight>
                  <a:srgbClr val="FFFFFF"/>
                </a:highlight>
                <a:latin typeface="Cabin"/>
                <a:ea typeface="Cabin"/>
                <a:cs typeface="Cabin"/>
                <a:sym typeface="Cabin"/>
              </a:rPr>
            </a:br>
            <a:br>
              <a:rPr lang="en" sz="1733">
                <a:solidFill>
                  <a:srgbClr val="565867"/>
                </a:solidFill>
                <a:highlight>
                  <a:srgbClr val="FFFFFF"/>
                </a:highlight>
                <a:latin typeface="Cabin"/>
                <a:ea typeface="Cabin"/>
                <a:cs typeface="Cabin"/>
                <a:sym typeface="Cabin"/>
              </a:rPr>
            </a:br>
            <a:endParaRPr sz="1733">
              <a:solidFill>
                <a:srgbClr val="565867"/>
              </a:solidFill>
              <a:highlight>
                <a:srgbClr val="FFFFFF"/>
              </a:highlight>
              <a:latin typeface="Cabin"/>
              <a:ea typeface="Cabin"/>
              <a:cs typeface="Cabin"/>
              <a:sym typeface="Cabin"/>
            </a:endParaRPr>
          </a:p>
          <a:p>
            <a:pPr indent="0">
              <a:buNone/>
            </a:pPr>
            <a:r>
              <a:rPr lang="en" sz="1733">
                <a:solidFill>
                  <a:srgbClr val="565867"/>
                </a:solidFill>
                <a:highlight>
                  <a:srgbClr val="FFFFFF"/>
                </a:highlight>
                <a:latin typeface="Cabin"/>
                <a:ea typeface="Cabin"/>
                <a:cs typeface="Cabin"/>
                <a:sym typeface="Cabin"/>
              </a:rPr>
              <a:t>Check the box to share data back to SchooLinks.</a:t>
            </a:r>
            <a:br>
              <a:rPr lang="en" sz="1733">
                <a:solidFill>
                  <a:srgbClr val="565867"/>
                </a:solidFill>
                <a:highlight>
                  <a:srgbClr val="FFFFFF"/>
                </a:highlight>
                <a:latin typeface="Cabin"/>
                <a:ea typeface="Cabin"/>
                <a:cs typeface="Cabin"/>
                <a:sym typeface="Cabin"/>
              </a:rPr>
            </a:br>
            <a:endParaRPr sz="1733">
              <a:solidFill>
                <a:srgbClr val="565867"/>
              </a:solidFill>
              <a:highlight>
                <a:srgbClr val="FFFFFF"/>
              </a:highlight>
              <a:latin typeface="Cabin"/>
              <a:ea typeface="Cabin"/>
              <a:cs typeface="Cabin"/>
              <a:sym typeface="Cabin"/>
            </a:endParaRPr>
          </a:p>
          <a:p>
            <a:pPr indent="0">
              <a:buNone/>
            </a:pPr>
            <a:r>
              <a:rPr lang="en" sz="1733">
                <a:solidFill>
                  <a:srgbClr val="565867"/>
                </a:solidFill>
                <a:highlight>
                  <a:srgbClr val="FFFFFF"/>
                </a:highlight>
                <a:latin typeface="Cabin"/>
                <a:ea typeface="Cabin"/>
                <a:cs typeface="Cabin"/>
                <a:sym typeface="Cabin"/>
              </a:rPr>
              <a:t>Add your first college to “My Colleges” and complete the FERPA waiver.</a:t>
            </a:r>
            <a:endParaRPr sz="1733">
              <a:solidFill>
                <a:srgbClr val="565867"/>
              </a:solidFill>
              <a:highlight>
                <a:srgbClr val="FFFFFF"/>
              </a:highlight>
              <a:latin typeface="Cabin"/>
              <a:ea typeface="Cabin"/>
              <a:cs typeface="Cabin"/>
              <a:sym typeface="Cabin"/>
            </a:endParaRPr>
          </a:p>
          <a:p>
            <a:pPr indent="0">
              <a:buNone/>
            </a:pPr>
            <a:endParaRPr sz="1733">
              <a:solidFill>
                <a:srgbClr val="565867"/>
              </a:solidFill>
              <a:highlight>
                <a:srgbClr val="FFFFFF"/>
              </a:highlight>
              <a:latin typeface="Cabin"/>
              <a:ea typeface="Cabin"/>
              <a:cs typeface="Cabin"/>
              <a:sym typeface="Cabin"/>
            </a:endParaRPr>
          </a:p>
          <a:p>
            <a:pPr indent="0">
              <a:buNone/>
            </a:pPr>
            <a:r>
              <a:rPr lang="en" sz="1733">
                <a:solidFill>
                  <a:srgbClr val="565867"/>
                </a:solidFill>
                <a:highlight>
                  <a:srgbClr val="FFFFFF"/>
                </a:highlight>
                <a:latin typeface="Cabin"/>
                <a:ea typeface="Cabin"/>
                <a:cs typeface="Cabin"/>
                <a:sym typeface="Cabin"/>
              </a:rPr>
              <a:t>Use these steps to keep track of what is completed on SchooLinks and Common App.</a:t>
            </a:r>
            <a:endParaRPr sz="1733">
              <a:solidFill>
                <a:srgbClr val="565867"/>
              </a:solidFill>
              <a:highlight>
                <a:srgbClr val="FFFFFF"/>
              </a:highlight>
              <a:latin typeface="Cabin"/>
              <a:ea typeface="Cabin"/>
              <a:cs typeface="Cabin"/>
              <a:sym typeface="Cabin"/>
            </a:endParaRPr>
          </a:p>
          <a:p>
            <a:pPr indent="0">
              <a:spcAft>
                <a:spcPts val="1600"/>
              </a:spcAft>
              <a:buNone/>
            </a:pPr>
            <a:br>
              <a:rPr lang="en" sz="1733">
                <a:solidFill>
                  <a:srgbClr val="565867"/>
                </a:solidFill>
                <a:highlight>
                  <a:srgbClr val="FFFFFF"/>
                </a:highlight>
                <a:latin typeface="Cabin"/>
                <a:ea typeface="Cabin"/>
                <a:cs typeface="Cabin"/>
                <a:sym typeface="Cabin"/>
              </a:rPr>
            </a:br>
            <a:endParaRPr sz="1733">
              <a:solidFill>
                <a:srgbClr val="565867"/>
              </a:solidFill>
              <a:highlight>
                <a:srgbClr val="FFFFFF"/>
              </a:highlight>
              <a:latin typeface="Cabin"/>
              <a:ea typeface="Cabin"/>
              <a:cs typeface="Cabin"/>
              <a:sym typeface="Cabin"/>
            </a:endParaRPr>
          </a:p>
        </p:txBody>
      </p:sp>
      <p:pic>
        <p:nvPicPr>
          <p:cNvPr id="97" name="Google Shape;97;p17"/>
          <p:cNvPicPr preferRelativeResize="0"/>
          <p:nvPr/>
        </p:nvPicPr>
        <p:blipFill>
          <a:blip r:embed="rId4">
            <a:alphaModFix/>
          </a:blip>
          <a:stretch>
            <a:fillRect/>
          </a:stretch>
        </p:blipFill>
        <p:spPr>
          <a:xfrm>
            <a:off x="6239735" y="404285"/>
            <a:ext cx="5786867" cy="6049433"/>
          </a:xfrm>
          <a:prstGeom prst="rect">
            <a:avLst/>
          </a:prstGeom>
          <a:noFill/>
          <a:ln w="19050" cap="flat" cmpd="sng">
            <a:solidFill>
              <a:schemeClr val="dk2"/>
            </a:solidFill>
            <a:prstDash val="solid"/>
            <a:round/>
            <a:headEnd type="none" w="sm" len="sm"/>
            <a:tailEnd type="none" w="sm" len="sm"/>
          </a:ln>
        </p:spPr>
      </p:pic>
      <p:cxnSp>
        <p:nvCxnSpPr>
          <p:cNvPr id="98" name="Google Shape;98;p17"/>
          <p:cNvCxnSpPr/>
          <p:nvPr/>
        </p:nvCxnSpPr>
        <p:spPr>
          <a:xfrm>
            <a:off x="4594133" y="5538067"/>
            <a:ext cx="938800" cy="4400"/>
          </a:xfrm>
          <a:prstGeom prst="straightConnector1">
            <a:avLst/>
          </a:prstGeom>
          <a:noFill/>
          <a:ln w="19050" cap="flat" cmpd="sng">
            <a:solidFill>
              <a:schemeClr val="dk2"/>
            </a:solidFill>
            <a:prstDash val="solid"/>
            <a:round/>
            <a:headEnd type="none" w="med" len="med"/>
            <a:tailEnd type="triangle" w="med" len="med"/>
          </a:ln>
        </p:spPr>
      </p:cxnSp>
      <p:sp>
        <p:nvSpPr>
          <p:cNvPr id="99" name="Google Shape;99;p17"/>
          <p:cNvSpPr txBox="1"/>
          <p:nvPr/>
        </p:nvSpPr>
        <p:spPr>
          <a:xfrm>
            <a:off x="364600" y="2012768"/>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1.</a:t>
            </a:r>
            <a:endParaRPr sz="2667" b="1">
              <a:latin typeface="Cabin"/>
              <a:ea typeface="Cabin"/>
              <a:cs typeface="Cabin"/>
              <a:sym typeface="Cabin"/>
            </a:endParaRPr>
          </a:p>
        </p:txBody>
      </p:sp>
      <p:sp>
        <p:nvSpPr>
          <p:cNvPr id="100" name="Google Shape;100;p17"/>
          <p:cNvSpPr txBox="1"/>
          <p:nvPr/>
        </p:nvSpPr>
        <p:spPr>
          <a:xfrm>
            <a:off x="364600" y="2898701"/>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2.</a:t>
            </a:r>
            <a:endParaRPr sz="2667" b="1">
              <a:latin typeface="Cabin"/>
              <a:ea typeface="Cabin"/>
              <a:cs typeface="Cabin"/>
              <a:sym typeface="Cabin"/>
            </a:endParaRPr>
          </a:p>
        </p:txBody>
      </p:sp>
      <p:sp>
        <p:nvSpPr>
          <p:cNvPr id="101" name="Google Shape;101;p17"/>
          <p:cNvSpPr txBox="1"/>
          <p:nvPr/>
        </p:nvSpPr>
        <p:spPr>
          <a:xfrm>
            <a:off x="364600" y="3614868"/>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3.</a:t>
            </a:r>
            <a:endParaRPr sz="2667" b="1">
              <a:latin typeface="Cabin"/>
              <a:ea typeface="Cabin"/>
              <a:cs typeface="Cabin"/>
              <a:sym typeface="Cabin"/>
            </a:endParaRPr>
          </a:p>
        </p:txBody>
      </p:sp>
      <p:sp>
        <p:nvSpPr>
          <p:cNvPr id="102" name="Google Shape;102;p17"/>
          <p:cNvSpPr txBox="1"/>
          <p:nvPr/>
        </p:nvSpPr>
        <p:spPr>
          <a:xfrm>
            <a:off x="364600" y="4229434"/>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4.</a:t>
            </a:r>
            <a:endParaRPr sz="2667" b="1">
              <a:latin typeface="Cabin"/>
              <a:ea typeface="Cabin"/>
              <a:cs typeface="Cabin"/>
              <a:sym typeface="Cabin"/>
            </a:endParaRPr>
          </a:p>
        </p:txBody>
      </p:sp>
      <p:sp>
        <p:nvSpPr>
          <p:cNvPr id="103" name="Google Shape;103;p17"/>
          <p:cNvSpPr txBox="1"/>
          <p:nvPr/>
        </p:nvSpPr>
        <p:spPr>
          <a:xfrm>
            <a:off x="364600" y="4987834"/>
            <a:ext cx="817200" cy="656614"/>
          </a:xfrm>
          <a:prstGeom prst="rect">
            <a:avLst/>
          </a:prstGeom>
          <a:noFill/>
          <a:ln>
            <a:noFill/>
          </a:ln>
        </p:spPr>
        <p:txBody>
          <a:bodyPr spcFirstLastPara="1" wrap="square" lIns="121900" tIns="121900" rIns="121900" bIns="121900" anchor="t" anchorCtr="0">
            <a:spAutoFit/>
          </a:bodyPr>
          <a:lstStyle/>
          <a:p>
            <a:r>
              <a:rPr lang="en" sz="2667" b="1">
                <a:latin typeface="Cabin"/>
                <a:ea typeface="Cabin"/>
                <a:cs typeface="Cabin"/>
                <a:sym typeface="Cabin"/>
              </a:rPr>
              <a:t>5.</a:t>
            </a:r>
            <a:endParaRPr sz="2667" b="1">
              <a:latin typeface="Cabin"/>
              <a:ea typeface="Cabin"/>
              <a:cs typeface="Cabin"/>
              <a:sym typeface="Cab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a:t>Scholarships</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Content Placeholder 2"/>
          <p:cNvSpPr>
            <a:spLocks noGrp="1"/>
          </p:cNvSpPr>
          <p:nvPr>
            <p:ph idx="1"/>
          </p:nvPr>
        </p:nvSpPr>
        <p:spPr>
          <a:xfrm>
            <a:off x="3363864" y="2286000"/>
            <a:ext cx="7705164" cy="3581400"/>
          </a:xfrm>
        </p:spPr>
        <p:txBody>
          <a:bodyPr>
            <a:normAutofit/>
          </a:bodyPr>
          <a:lstStyle/>
          <a:p>
            <a:r>
              <a:rPr lang="en-US" sz="1900"/>
              <a:t>Florida bright futures:  100% with full IB Diploma and completion of 100 Service Hours:  75% completion of DP curriculum with minimum SAT/ACT score</a:t>
            </a:r>
          </a:p>
          <a:p>
            <a:r>
              <a:rPr lang="en-US" sz="1900"/>
              <a:t>Maximum number of transfer credits</a:t>
            </a:r>
          </a:p>
          <a:p>
            <a:r>
              <a:rPr lang="en-US" sz="1900"/>
              <a:t>Honors colleges….advanced study programs</a:t>
            </a:r>
          </a:p>
          <a:p>
            <a:r>
              <a:rPr lang="en-US" sz="1900"/>
              <a:t>Merit/need based</a:t>
            </a:r>
          </a:p>
          <a:p>
            <a:r>
              <a:rPr lang="en-US" sz="1900"/>
              <a:t>University based scholarships</a:t>
            </a:r>
          </a:p>
          <a:p>
            <a:r>
              <a:rPr lang="en-US" sz="1900"/>
              <a:t>Community based scholarships</a:t>
            </a:r>
          </a:p>
          <a:p>
            <a:r>
              <a:rPr lang="en-US" sz="1900"/>
              <a:t>Work-related scholarships</a:t>
            </a:r>
          </a:p>
        </p:txBody>
      </p:sp>
    </p:spTree>
    <p:extLst>
      <p:ext uri="{BB962C8B-B14F-4D97-AF65-F5344CB8AC3E}">
        <p14:creationId xmlns:p14="http://schemas.microsoft.com/office/powerpoint/2010/main" val="1151975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80AA22B1-F586-3A90-8906-888E72F20FBF}"/>
              </a:ext>
            </a:extLst>
          </p:cNvPr>
          <p:cNvPicPr>
            <a:picLocks noChangeAspect="1"/>
          </p:cNvPicPr>
          <p:nvPr/>
        </p:nvPicPr>
        <p:blipFill>
          <a:blip r:embed="rId2"/>
          <a:stretch>
            <a:fillRect/>
          </a:stretch>
        </p:blipFill>
        <p:spPr>
          <a:xfrm>
            <a:off x="1826214" y="480515"/>
            <a:ext cx="8539570" cy="5892302"/>
          </a:xfrm>
          <a:prstGeom prst="rect">
            <a:avLst/>
          </a:prstGeom>
        </p:spPr>
      </p:pic>
    </p:spTree>
    <p:extLst>
      <p:ext uri="{BB962C8B-B14F-4D97-AF65-F5344CB8AC3E}">
        <p14:creationId xmlns:p14="http://schemas.microsoft.com/office/powerpoint/2010/main" val="349655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9CF3AC-B1AB-E6B5-741D-E531229D78C8}"/>
              </a:ext>
            </a:extLst>
          </p:cNvPr>
          <p:cNvPicPr>
            <a:picLocks noChangeAspect="1"/>
          </p:cNvPicPr>
          <p:nvPr/>
        </p:nvPicPr>
        <p:blipFill>
          <a:blip r:embed="rId2"/>
          <a:stretch>
            <a:fillRect/>
          </a:stretch>
        </p:blipFill>
        <p:spPr>
          <a:xfrm>
            <a:off x="1826214" y="480515"/>
            <a:ext cx="8539570" cy="5892302"/>
          </a:xfrm>
          <a:prstGeom prst="rect">
            <a:avLst/>
          </a:prstGeom>
        </p:spPr>
      </p:pic>
    </p:spTree>
    <p:extLst>
      <p:ext uri="{BB962C8B-B14F-4D97-AF65-F5344CB8AC3E}">
        <p14:creationId xmlns:p14="http://schemas.microsoft.com/office/powerpoint/2010/main" val="358352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CB251D-6F66-DA77-5BA6-BBCBE9EEE4D1}"/>
              </a:ext>
            </a:extLst>
          </p:cNvPr>
          <p:cNvPicPr>
            <a:picLocks noChangeAspect="1"/>
          </p:cNvPicPr>
          <p:nvPr/>
        </p:nvPicPr>
        <p:blipFill>
          <a:blip r:embed="rId2"/>
          <a:stretch>
            <a:fillRect/>
          </a:stretch>
        </p:blipFill>
        <p:spPr>
          <a:xfrm>
            <a:off x="482600" y="1349709"/>
            <a:ext cx="11226799" cy="4153913"/>
          </a:xfrm>
          <a:prstGeom prst="rect">
            <a:avLst/>
          </a:prstGeom>
        </p:spPr>
      </p:pic>
    </p:spTree>
    <p:extLst>
      <p:ext uri="{BB962C8B-B14F-4D97-AF65-F5344CB8AC3E}">
        <p14:creationId xmlns:p14="http://schemas.microsoft.com/office/powerpoint/2010/main" val="3394414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9EDD21-8838-BF83-C0DD-34A546D92E4C}"/>
              </a:ext>
            </a:extLst>
          </p:cNvPr>
          <p:cNvPicPr>
            <a:picLocks noChangeAspect="1"/>
          </p:cNvPicPr>
          <p:nvPr/>
        </p:nvPicPr>
        <p:blipFill>
          <a:blip r:embed="rId2"/>
          <a:stretch>
            <a:fillRect/>
          </a:stretch>
        </p:blipFill>
        <p:spPr>
          <a:xfrm>
            <a:off x="482600" y="690133"/>
            <a:ext cx="11226799" cy="5473065"/>
          </a:xfrm>
          <a:prstGeom prst="rect">
            <a:avLst/>
          </a:prstGeom>
        </p:spPr>
      </p:pic>
    </p:spTree>
    <p:extLst>
      <p:ext uri="{BB962C8B-B14F-4D97-AF65-F5344CB8AC3E}">
        <p14:creationId xmlns:p14="http://schemas.microsoft.com/office/powerpoint/2010/main" val="3534998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6DF823-5217-EA86-6E7C-381A7CA06665}"/>
              </a:ext>
            </a:extLst>
          </p:cNvPr>
          <p:cNvPicPr>
            <a:picLocks noChangeAspect="1"/>
          </p:cNvPicPr>
          <p:nvPr/>
        </p:nvPicPr>
        <p:blipFill>
          <a:blip r:embed="rId2"/>
          <a:srcRect t="2499" r="1" b="19118"/>
          <a:stretch/>
        </p:blipFill>
        <p:spPr>
          <a:xfrm>
            <a:off x="160867" y="160867"/>
            <a:ext cx="11870265" cy="6536266"/>
          </a:xfrm>
          <a:prstGeom prst="rect">
            <a:avLst/>
          </a:prstGeom>
        </p:spPr>
      </p:pic>
    </p:spTree>
    <p:extLst>
      <p:ext uri="{BB962C8B-B14F-4D97-AF65-F5344CB8AC3E}">
        <p14:creationId xmlns:p14="http://schemas.microsoft.com/office/powerpoint/2010/main" val="2377723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8058B3-742F-C0F3-9C91-6679F673E8BA}"/>
              </a:ext>
            </a:extLst>
          </p:cNvPr>
          <p:cNvPicPr>
            <a:picLocks noChangeAspect="1"/>
          </p:cNvPicPr>
          <p:nvPr/>
        </p:nvPicPr>
        <p:blipFill>
          <a:blip r:embed="rId2"/>
          <a:srcRect l="8743" r="1" b="1"/>
          <a:stretch/>
        </p:blipFill>
        <p:spPr>
          <a:xfrm>
            <a:off x="160867" y="160867"/>
            <a:ext cx="11870265" cy="6536266"/>
          </a:xfrm>
          <a:prstGeom prst="rect">
            <a:avLst/>
          </a:prstGeom>
        </p:spPr>
      </p:pic>
    </p:spTree>
    <p:extLst>
      <p:ext uri="{BB962C8B-B14F-4D97-AF65-F5344CB8AC3E}">
        <p14:creationId xmlns:p14="http://schemas.microsoft.com/office/powerpoint/2010/main" val="1204385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Current trends in college admissions</a:t>
            </a:r>
          </a:p>
        </p:txBody>
      </p:sp>
      <p:sp>
        <p:nvSpPr>
          <p:cNvPr id="3" name="Content Placeholder 2"/>
          <p:cNvSpPr>
            <a:spLocks noGrp="1"/>
          </p:cNvSpPr>
          <p:nvPr>
            <p:ph idx="1"/>
          </p:nvPr>
        </p:nvSpPr>
        <p:spPr>
          <a:xfrm>
            <a:off x="1371600" y="1537855"/>
            <a:ext cx="9601200" cy="3581400"/>
          </a:xfrm>
        </p:spPr>
        <p:txBody>
          <a:bodyPr>
            <a:noAutofit/>
          </a:bodyPr>
          <a:lstStyle/>
          <a:p>
            <a:r>
              <a:rPr lang="en-US" sz="2400"/>
              <a:t>Sticker price is just the sticker price!</a:t>
            </a:r>
          </a:p>
          <a:p>
            <a:r>
              <a:rPr lang="en-US" sz="2400"/>
              <a:t>State universities are being underfunded</a:t>
            </a:r>
          </a:p>
          <a:p>
            <a:r>
              <a:rPr lang="en-US" sz="2400"/>
              <a:t>60%-70% Riverview IB stay in state</a:t>
            </a:r>
          </a:p>
          <a:p>
            <a:r>
              <a:rPr lang="en-US" sz="2400"/>
              <a:t>Not having a manageable number of applications is counter-productive</a:t>
            </a:r>
          </a:p>
          <a:p>
            <a:r>
              <a:rPr lang="en-US" sz="2400"/>
              <a:t>Riverview IB is “sought-after”</a:t>
            </a:r>
          </a:p>
          <a:p>
            <a:r>
              <a:rPr lang="en-US" sz="2400"/>
              <a:t>Safety/solid universities will compete $$ against each other for IB</a:t>
            </a:r>
          </a:p>
          <a:p>
            <a:r>
              <a:rPr lang="en-US" sz="2400"/>
              <a:t>Early action is popular</a:t>
            </a:r>
          </a:p>
          <a:p>
            <a:r>
              <a:rPr lang="en-US" sz="2400"/>
              <a:t>Early decision is viable</a:t>
            </a:r>
          </a:p>
          <a:p>
            <a:r>
              <a:rPr lang="en-US" sz="2400"/>
              <a:t>Showing interest is always a plus:  College reps, tours, </a:t>
            </a:r>
            <a:r>
              <a:rPr lang="en-US" sz="2400" err="1"/>
              <a:t>etc</a:t>
            </a:r>
            <a:r>
              <a:rPr lang="en-US" sz="2400"/>
              <a:t>….</a:t>
            </a:r>
          </a:p>
        </p:txBody>
      </p:sp>
    </p:spTree>
    <p:extLst>
      <p:ext uri="{BB962C8B-B14F-4D97-AF65-F5344CB8AC3E}">
        <p14:creationId xmlns:p14="http://schemas.microsoft.com/office/powerpoint/2010/main" val="3943307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08" y="900545"/>
            <a:ext cx="10377055" cy="5262979"/>
          </a:xfrm>
          <a:prstGeom prst="rect">
            <a:avLst/>
          </a:prstGeom>
          <a:noFill/>
        </p:spPr>
        <p:txBody>
          <a:bodyPr wrap="square" rtlCol="0">
            <a:spAutoFit/>
          </a:bodyPr>
          <a:lstStyle/>
          <a:p>
            <a:pPr algn="ctr"/>
            <a:r>
              <a:rPr lang="en-US" sz="2400" b="1"/>
              <a:t>And now….tips for parents</a:t>
            </a:r>
          </a:p>
          <a:p>
            <a:pPr algn="ctr"/>
            <a:endParaRPr lang="en-US" sz="2400" b="1"/>
          </a:p>
          <a:p>
            <a:r>
              <a:rPr lang="en-US" sz="2400" b="1"/>
              <a:t>Do:</a:t>
            </a:r>
          </a:p>
          <a:p>
            <a:pPr marL="342900" indent="-342900">
              <a:buFont typeface="Arial" panose="020B0604020202020204" pitchFamily="34" charset="0"/>
              <a:buChar char="•"/>
            </a:pPr>
            <a:r>
              <a:rPr lang="en-US" sz="2400" b="1"/>
              <a:t>Listen with an open mind;</a:t>
            </a:r>
          </a:p>
          <a:p>
            <a:pPr marL="342900" indent="-342900">
              <a:buFont typeface="Arial" panose="020B0604020202020204" pitchFamily="34" charset="0"/>
              <a:buChar char="•"/>
            </a:pPr>
            <a:r>
              <a:rPr lang="en-US" sz="2400" b="1"/>
              <a:t>Accept the role change from your child shifting from dependence to independence;</a:t>
            </a:r>
          </a:p>
          <a:p>
            <a:pPr marL="342900" indent="-342900">
              <a:buFont typeface="Arial" panose="020B0604020202020204" pitchFamily="34" charset="0"/>
              <a:buChar char="•"/>
            </a:pPr>
            <a:r>
              <a:rPr lang="en-US" sz="2400" b="1"/>
              <a:t>Be involved and interested in the college selection process;</a:t>
            </a:r>
          </a:p>
          <a:p>
            <a:pPr marL="342900" indent="-342900">
              <a:buFont typeface="Arial" panose="020B0604020202020204" pitchFamily="34" charset="0"/>
              <a:buChar char="•"/>
            </a:pPr>
            <a:r>
              <a:rPr lang="en-US" sz="2400" b="1"/>
              <a:t>Be realistic about your expectations;</a:t>
            </a:r>
          </a:p>
          <a:p>
            <a:pPr marL="342900" indent="-342900">
              <a:buFont typeface="Arial" panose="020B0604020202020204" pitchFamily="34" charset="0"/>
              <a:buChar char="•"/>
            </a:pPr>
            <a:r>
              <a:rPr lang="en-US" sz="2400" b="1"/>
              <a:t>Be patient about your child’s follow-through with the myriad tasks surrounding college admissions</a:t>
            </a:r>
          </a:p>
          <a:p>
            <a:pPr marL="342900" indent="-342900">
              <a:buFont typeface="Arial" panose="020B0604020202020204" pitchFamily="34" charset="0"/>
              <a:buChar char="•"/>
            </a:pPr>
            <a:r>
              <a:rPr lang="en-US" sz="2400" b="1"/>
              <a:t>Be in tune to your child’s emotions.  There may be a message behind the procrastination</a:t>
            </a:r>
          </a:p>
          <a:p>
            <a:pPr marL="342900" indent="-342900">
              <a:buFont typeface="Arial" panose="020B0604020202020204" pitchFamily="34" charset="0"/>
              <a:buChar char="•"/>
            </a:pPr>
            <a:r>
              <a:rPr lang="en-US" sz="2400" b="1"/>
              <a:t>Use the Riverview IB team as a resource!  We are invested in your children.</a:t>
            </a:r>
          </a:p>
          <a:p>
            <a:pPr marL="342900" indent="-342900">
              <a:buFont typeface="Arial" panose="020B0604020202020204" pitchFamily="34" charset="0"/>
              <a:buChar char="•"/>
            </a:pPr>
            <a:r>
              <a:rPr lang="en-US" sz="2400" b="1"/>
              <a:t>Have a sense of humor – brace yourself for some weird moments</a:t>
            </a:r>
          </a:p>
        </p:txBody>
      </p:sp>
    </p:spTree>
    <p:extLst>
      <p:ext uri="{BB962C8B-B14F-4D97-AF65-F5344CB8AC3E}">
        <p14:creationId xmlns:p14="http://schemas.microsoft.com/office/powerpoint/2010/main" val="33456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a:t>Trends in admissions</a:t>
            </a:r>
          </a:p>
        </p:txBody>
      </p:sp>
      <p:graphicFrame>
        <p:nvGraphicFramePr>
          <p:cNvPr id="5" name="Content Placeholder 2">
            <a:extLst>
              <a:ext uri="{FF2B5EF4-FFF2-40B4-BE49-F238E27FC236}">
                <a16:creationId xmlns:a16="http://schemas.microsoft.com/office/drawing/2014/main" id="{6439E598-8064-49B4-A62D-1D284A9FD5E8}"/>
              </a:ext>
            </a:extLst>
          </p:cNvPr>
          <p:cNvGraphicFramePr>
            <a:graphicFrameLocks noGrp="1"/>
          </p:cNvGraphicFramePr>
          <p:nvPr>
            <p:ph idx="1"/>
            <p:extLst>
              <p:ext uri="{D42A27DB-BD31-4B8C-83A1-F6EECF244321}">
                <p14:modId xmlns:p14="http://schemas.microsoft.com/office/powerpoint/2010/main" val="398257220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991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673" y="928255"/>
            <a:ext cx="9670473" cy="6370975"/>
          </a:xfrm>
          <a:prstGeom prst="rect">
            <a:avLst/>
          </a:prstGeom>
          <a:noFill/>
        </p:spPr>
        <p:txBody>
          <a:bodyPr wrap="square" rtlCol="0">
            <a:spAutoFit/>
          </a:bodyPr>
          <a:lstStyle/>
          <a:p>
            <a:r>
              <a:rPr lang="en-US" sz="2400" b="1"/>
              <a:t>Don’t:</a:t>
            </a:r>
          </a:p>
          <a:p>
            <a:pPr marL="342900" indent="-342900">
              <a:buFont typeface="Arial" panose="020B0604020202020204" pitchFamily="34" charset="0"/>
              <a:buChar char="•"/>
            </a:pPr>
            <a:r>
              <a:rPr lang="en-US" sz="2400" b="1"/>
              <a:t>Live vicariously through your son or daughter.  Let them follow their dreams, their path to their destiny;</a:t>
            </a:r>
          </a:p>
          <a:p>
            <a:pPr marL="342900" indent="-342900">
              <a:buFont typeface="Arial" panose="020B0604020202020204" pitchFamily="34" charset="0"/>
              <a:buChar char="•"/>
            </a:pPr>
            <a:r>
              <a:rPr lang="en-US" sz="2400" b="1"/>
              <a:t>Indulge in “cocktail party college talk” – making college selection decisions for your child based on the basis of others’ positive or negative experiences;</a:t>
            </a:r>
          </a:p>
          <a:p>
            <a:pPr marL="342900" indent="-342900">
              <a:buFont typeface="Arial" panose="020B0604020202020204" pitchFamily="34" charset="0"/>
              <a:buChar char="•"/>
            </a:pPr>
            <a:r>
              <a:rPr lang="en-US" sz="2400" b="1"/>
              <a:t>Assume responsibility for aspect of the college search and admissions process that are the responsibility of your child;</a:t>
            </a:r>
          </a:p>
          <a:p>
            <a:pPr marL="342900" indent="-342900">
              <a:buFont typeface="Arial" panose="020B0604020202020204" pitchFamily="34" charset="0"/>
              <a:buChar char="•"/>
            </a:pPr>
            <a:r>
              <a:rPr lang="en-US" sz="2400" b="1"/>
              <a:t>Expect your child to follow the family alumni track.  It may not be a realistic option based on the ever-changing college market.</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endParaRPr lang="en-US" sz="2400" b="1"/>
          </a:p>
          <a:p>
            <a:r>
              <a:rPr lang="en-US" sz="2400" b="1"/>
              <a:t>Please help us by not accepting or excusing school absences, </a:t>
            </a:r>
            <a:r>
              <a:rPr lang="en-US" sz="2400" b="1" err="1"/>
              <a:t>tardies</a:t>
            </a:r>
            <a:r>
              <a:rPr lang="en-US" sz="2400" b="1"/>
              <a:t> and acting out.  There is a strong correlation between junior/senior year performance and college performance.  The trend of performance matters!</a:t>
            </a:r>
          </a:p>
          <a:p>
            <a:endParaRPr lang="en-US" sz="2400" b="1"/>
          </a:p>
        </p:txBody>
      </p:sp>
    </p:spTree>
    <p:extLst>
      <p:ext uri="{BB962C8B-B14F-4D97-AF65-F5344CB8AC3E}">
        <p14:creationId xmlns:p14="http://schemas.microsoft.com/office/powerpoint/2010/main" val="130233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AB50-F2A0-4A60-910D-55DDC20AC08C}"/>
              </a:ext>
            </a:extLst>
          </p:cNvPr>
          <p:cNvSpPr>
            <a:spLocks noGrp="1"/>
          </p:cNvSpPr>
          <p:nvPr>
            <p:ph type="title"/>
          </p:nvPr>
        </p:nvSpPr>
        <p:spPr>
          <a:xfrm>
            <a:off x="1371600" y="168965"/>
            <a:ext cx="9601200" cy="1485900"/>
          </a:xfrm>
        </p:spPr>
        <p:txBody>
          <a:bodyPr/>
          <a:lstStyle/>
          <a:p>
            <a:pPr algn="ctr"/>
            <a:r>
              <a:rPr lang="en-US"/>
              <a:t>Florida Universities:  Admission Impact</a:t>
            </a:r>
            <a:br>
              <a:rPr lang="en-US"/>
            </a:br>
            <a:r>
              <a:rPr lang="en-US"/>
              <a:t>FSU</a:t>
            </a:r>
          </a:p>
        </p:txBody>
      </p:sp>
      <p:pic>
        <p:nvPicPr>
          <p:cNvPr id="7" name="Content Placeholder 6" descr="Chart, bar chart&#10;&#10;Description automatically generated">
            <a:extLst>
              <a:ext uri="{FF2B5EF4-FFF2-40B4-BE49-F238E27FC236}">
                <a16:creationId xmlns:a16="http://schemas.microsoft.com/office/drawing/2014/main" id="{D7DCD2D5-373E-424C-9669-A15C748EC66C}"/>
              </a:ext>
            </a:extLst>
          </p:cNvPr>
          <p:cNvPicPr>
            <a:picLocks noGrp="1" noChangeAspect="1"/>
          </p:cNvPicPr>
          <p:nvPr>
            <p:ph idx="1"/>
          </p:nvPr>
        </p:nvPicPr>
        <p:blipFill>
          <a:blip r:embed="rId2"/>
          <a:stretch>
            <a:fillRect/>
          </a:stretch>
        </p:blipFill>
        <p:spPr bwMode="auto">
          <a:xfrm>
            <a:off x="1494845" y="1408208"/>
            <a:ext cx="9032682" cy="515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5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769F9E-13B0-ADB4-483C-CC75AE456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1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1B4D-E3B8-483F-825D-721123250B00}"/>
              </a:ext>
            </a:extLst>
          </p:cNvPr>
          <p:cNvSpPr>
            <a:spLocks noGrp="1"/>
          </p:cNvSpPr>
          <p:nvPr>
            <p:ph type="title"/>
          </p:nvPr>
        </p:nvSpPr>
        <p:spPr/>
        <p:txBody>
          <a:bodyPr/>
          <a:lstStyle/>
          <a:p>
            <a:r>
              <a:rPr lang="en-US"/>
              <a:t>Impact:  University of Florida</a:t>
            </a:r>
          </a:p>
        </p:txBody>
      </p:sp>
      <p:sp>
        <p:nvSpPr>
          <p:cNvPr id="3" name="Content Placeholder 2">
            <a:extLst>
              <a:ext uri="{FF2B5EF4-FFF2-40B4-BE49-F238E27FC236}">
                <a16:creationId xmlns:a16="http://schemas.microsoft.com/office/drawing/2014/main" id="{DE2FBA20-9AEE-4A1B-97A6-3153AB1BDFE6}"/>
              </a:ext>
            </a:extLst>
          </p:cNvPr>
          <p:cNvSpPr>
            <a:spLocks noGrp="1"/>
          </p:cNvSpPr>
          <p:nvPr>
            <p:ph idx="1"/>
          </p:nvPr>
        </p:nvSpPr>
        <p:spPr>
          <a:xfrm>
            <a:off x="1371600" y="2286000"/>
            <a:ext cx="9601200" cy="4504414"/>
          </a:xfrm>
        </p:spPr>
        <p:txBody>
          <a:bodyPr>
            <a:normAutofit/>
          </a:bodyPr>
          <a:lstStyle/>
          <a:p>
            <a:pPr marL="0" marR="0"/>
            <a:r>
              <a:rPr lang="en-US" sz="1800" b="1" dirty="0">
                <a:solidFill>
                  <a:srgbClr val="000000"/>
                </a:solidFill>
                <a:effectLst/>
                <a:latin typeface="Calibri" panose="020F0502020204030204" pitchFamily="34" charset="0"/>
                <a:ea typeface="Times New Roman" panose="02020603050405020304" pitchFamily="18" charset="0"/>
              </a:rPr>
              <a:t>Applicant Pool</a:t>
            </a:r>
          </a:p>
          <a:p>
            <a:pPr marL="530352" lvl="1"/>
            <a:r>
              <a:rPr lang="en-US" sz="1800" dirty="0">
                <a:solidFill>
                  <a:srgbClr val="000000"/>
                </a:solidFill>
                <a:effectLst/>
                <a:latin typeface="Tahoma" panose="020B0604030504040204" pitchFamily="34" charset="0"/>
                <a:ea typeface="Calibri" panose="020F0502020204030204" pitchFamily="34" charset="0"/>
              </a:rPr>
              <a:t>To date, we have received more than 65,000 total applications, an increase of over 20% from this time last year, and more than double the total number of applications we received in 2016. We will be releasing nearly 53,000 decisions tonight.</a:t>
            </a:r>
            <a:br>
              <a:rPr lang="en-US" sz="1800" dirty="0">
                <a:solidFill>
                  <a:srgbClr val="000000"/>
                </a:solidFill>
                <a:effectLst/>
                <a:latin typeface="Tahoma" panose="020B0604030504040204" pitchFamily="34" charset="0"/>
                <a:ea typeface="Calibri" panose="020F0502020204030204" pitchFamily="34" charset="0"/>
              </a:rPr>
            </a:br>
            <a:br>
              <a:rPr lang="en-US" sz="1800" dirty="0">
                <a:solidFill>
                  <a:srgbClr val="000000"/>
                </a:solidFill>
                <a:effectLst/>
                <a:latin typeface="Tahoma" panose="020B0604030504040204" pitchFamily="34" charset="0"/>
                <a:ea typeface="Calibri" panose="020F0502020204030204" pitchFamily="34" charset="0"/>
              </a:rPr>
            </a:br>
            <a:r>
              <a:rPr lang="en-US" sz="1800" dirty="0">
                <a:solidFill>
                  <a:srgbClr val="000000"/>
                </a:solidFill>
                <a:effectLst/>
                <a:latin typeface="Tahoma" panose="020B0604030504040204" pitchFamily="34" charset="0"/>
                <a:ea typeface="Calibri" panose="020F0502020204030204" pitchFamily="34" charset="0"/>
              </a:rPr>
              <a:t>As in the past, the great majority of applicants showed the potential for success at UF, and many more were recommended for admission than we have space to admit. We made some very difficult decisions and realize there will be both excitement and disappointment when students view decisions.</a:t>
            </a:r>
            <a:br>
              <a:rPr lang="en-US" sz="1800" dirty="0">
                <a:solidFill>
                  <a:srgbClr val="000000"/>
                </a:solidFill>
                <a:effectLst/>
                <a:latin typeface="Calibri" panose="020F0502020204030204" pitchFamily="34" charset="0"/>
                <a:ea typeface="Calibri" panose="020F0502020204030204" pitchFamily="34" charset="0"/>
              </a:rPr>
            </a:br>
            <a:r>
              <a:rPr lang="en-US" sz="1800" dirty="0">
                <a:solidFill>
                  <a:srgbClr val="000000"/>
                </a:solidFill>
                <a:effectLst/>
                <a:latin typeface="Calibri" panose="020F0502020204030204" pitchFamily="34" charset="0"/>
                <a:ea typeface="Calibri" panose="020F0502020204030204" pitchFamily="34" charset="0"/>
              </a:rPr>
              <a:t> </a:t>
            </a:r>
          </a:p>
          <a:p>
            <a:pPr marL="530352" lvl="1"/>
            <a:r>
              <a:rPr lang="en-US" sz="1800" dirty="0">
                <a:solidFill>
                  <a:srgbClr val="000000"/>
                </a:solidFill>
                <a:effectLst/>
                <a:latin typeface="Tahoma" panose="020B0604030504040204" pitchFamily="34" charset="0"/>
                <a:ea typeface="Calibri" panose="020F0502020204030204" pitchFamily="34" charset="0"/>
              </a:rPr>
              <a:t>Admissions offers are being made to just under 15,000 students to start on campus in the Summer B or Fall term. Admitted students had the following middle 50% ranges: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000000"/>
              </a:solidFill>
              <a:effectLst/>
              <a:latin typeface="Tahoma" panose="020B0604030504040204" pitchFamily="34" charset="0"/>
              <a:ea typeface="Times New Roman" panose="02020603050405020304" pitchFamily="18" charset="0"/>
            </a:endParaRPr>
          </a:p>
          <a:p>
            <a:pPr marL="1330452" lvl="2"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Tahoma" panose="020B0604030504040204" pitchFamily="34" charset="0"/>
                <a:ea typeface="Times New Roman" panose="02020603050405020304" pitchFamily="18" charset="0"/>
              </a:rPr>
              <a:t>GPA: 4.</a:t>
            </a:r>
            <a:r>
              <a:rPr lang="en-US" sz="1600" dirty="0">
                <a:solidFill>
                  <a:srgbClr val="000000"/>
                </a:solidFill>
                <a:latin typeface="Tahoma" panose="020B0604030504040204" pitchFamily="34" charset="0"/>
                <a:ea typeface="Times New Roman" panose="02020603050405020304" pitchFamily="18" charset="0"/>
              </a:rPr>
              <a:t>5</a:t>
            </a:r>
            <a:r>
              <a:rPr lang="en-US" sz="1600" dirty="0">
                <a:solidFill>
                  <a:srgbClr val="000000"/>
                </a:solidFill>
                <a:effectLst/>
                <a:latin typeface="Tahoma" panose="020B0604030504040204" pitchFamily="34" charset="0"/>
                <a:ea typeface="Times New Roman" panose="02020603050405020304" pitchFamily="18" charset="0"/>
              </a:rPr>
              <a:t> – 4.7 (weighted recalculation)</a:t>
            </a:r>
            <a:r>
              <a:rPr lang="en-US" sz="1600" dirty="0">
                <a:solidFill>
                  <a:srgbClr val="000000"/>
                </a:solidFill>
                <a:effectLst/>
                <a:latin typeface="Calibri" panose="020F0502020204030204" pitchFamily="34" charset="0"/>
                <a:ea typeface="Times New Roman" panose="02020603050405020304" pitchFamily="18" charset="0"/>
              </a:rPr>
              <a:t> </a:t>
            </a:r>
            <a:endParaRPr lang="en-US" sz="1600" dirty="0">
              <a:solidFill>
                <a:srgbClr val="000000"/>
              </a:solidFill>
              <a:effectLst/>
              <a:latin typeface="Calibri" panose="020F0502020204030204" pitchFamily="34" charset="0"/>
              <a:ea typeface="Calibri" panose="020F0502020204030204" pitchFamily="34" charset="0"/>
            </a:endParaRPr>
          </a:p>
          <a:p>
            <a:pPr marL="1330452" lvl="2"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Tahoma" panose="020B0604030504040204" pitchFamily="34" charset="0"/>
                <a:ea typeface="Times New Roman" panose="02020603050405020304" pitchFamily="18" charset="0"/>
              </a:rPr>
              <a:t>SAT: 1360 – 1500</a:t>
            </a:r>
            <a:endParaRPr lang="en-US" sz="1600" dirty="0">
              <a:solidFill>
                <a:srgbClr val="000000"/>
              </a:solidFill>
              <a:effectLst/>
              <a:latin typeface="Calibri" panose="020F0502020204030204" pitchFamily="34" charset="0"/>
              <a:ea typeface="Calibri" panose="020F0502020204030204" pitchFamily="34" charset="0"/>
            </a:endParaRPr>
          </a:p>
          <a:p>
            <a:pPr marL="1330452" lvl="2"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Tahoma" panose="020B0604030504040204" pitchFamily="34" charset="0"/>
                <a:ea typeface="Times New Roman" panose="02020603050405020304" pitchFamily="18" charset="0"/>
              </a:rPr>
              <a:t>ACT: </a:t>
            </a:r>
            <a:r>
              <a:rPr lang="en-US" sz="1600" dirty="0">
                <a:solidFill>
                  <a:srgbClr val="000000"/>
                </a:solidFill>
                <a:latin typeface="Tahoma" panose="020B0604030504040204" pitchFamily="34" charset="0"/>
                <a:ea typeface="Times New Roman" panose="02020603050405020304" pitchFamily="18" charset="0"/>
              </a:rPr>
              <a:t>30</a:t>
            </a:r>
            <a:r>
              <a:rPr lang="en-US" sz="1600" dirty="0">
                <a:solidFill>
                  <a:srgbClr val="000000"/>
                </a:solidFill>
                <a:effectLst/>
                <a:latin typeface="Tahoma" panose="020B0604030504040204" pitchFamily="34" charset="0"/>
                <a:ea typeface="Times New Roman" panose="02020603050405020304" pitchFamily="18" charset="0"/>
              </a:rPr>
              <a:t> – 34</a:t>
            </a:r>
            <a:endParaRPr lang="en-US" sz="16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71504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23" name="Freeform: Shape 22">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txBody>
          <a:bodyPr/>
          <a:lstStyle/>
          <a:p>
            <a:endParaRPr lang="en-US"/>
          </a:p>
        </p:txBody>
      </p:sp>
      <p:sp>
        <p:nvSpPr>
          <p:cNvPr id="3" name="Rectangle 2">
            <a:extLst>
              <a:ext uri="{FF2B5EF4-FFF2-40B4-BE49-F238E27FC236}">
                <a16:creationId xmlns:a16="http://schemas.microsoft.com/office/drawing/2014/main" id="{EF38CDF3-D461-7E8E-42C6-79C7B5856E24}"/>
              </a:ext>
            </a:extLst>
          </p:cNvPr>
          <p:cNvSpPr>
            <a:spLocks noChangeArrowheads="1"/>
          </p:cNvSpPr>
          <p:nvPr/>
        </p:nvSpPr>
        <p:spPr bwMode="auto">
          <a:xfrm>
            <a:off x="825518" y="409511"/>
            <a:ext cx="10930134" cy="485502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384048" defTabSz="914400" fontAlgn="base">
              <a:lnSpc>
                <a:spcPct val="94000"/>
              </a:lnSpc>
              <a:spcBef>
                <a:spcPct val="0"/>
              </a:spcBef>
              <a:spcAft>
                <a:spcPts val="200"/>
              </a:spcAft>
              <a:buClrTx/>
              <a:buSzTx/>
              <a:buFont typeface="Franklin Gothic Book" panose="020B0503020102020204" pitchFamily="34" charset="0"/>
              <a:buNone/>
              <a:tabLst/>
            </a:pPr>
            <a:r>
              <a:rPr kumimoji="0" lang="en-US" altLang="en-US" b="0" i="0" u="none" strike="noStrike" cap="none" normalizeH="0" dirty="0">
                <a:ln>
                  <a:noFill/>
                </a:ln>
                <a:solidFill>
                  <a:schemeClr val="tx2"/>
                </a:solidFill>
                <a:effectLst/>
              </a:rPr>
              <a:t>Beyond this GPA calculation, UF evaluates:</a:t>
            </a:r>
          </a:p>
          <a:p>
            <a:pPr marL="0" marR="0" lvl="0" indent="-384048" defTabSz="914400" fontAlgn="base">
              <a:lnSpc>
                <a:spcPct val="94000"/>
              </a:lnSpc>
              <a:spcBef>
                <a:spcPct val="0"/>
              </a:spcBef>
              <a:spcAft>
                <a:spcPts val="200"/>
              </a:spcAft>
              <a:buClrTx/>
              <a:buSzTx/>
              <a:buFont typeface="Franklin Gothic Book" panose="020B0503020102020204" pitchFamily="34" charset="0"/>
              <a:buChar char="•"/>
              <a:tabLst/>
            </a:pPr>
            <a:r>
              <a:rPr kumimoji="0" lang="en-US" altLang="en-US" b="0" i="0" u="none" strike="noStrike" cap="none" normalizeH="0" dirty="0">
                <a:ln>
                  <a:noFill/>
                </a:ln>
                <a:solidFill>
                  <a:schemeClr val="tx2"/>
                </a:solidFill>
                <a:effectLst/>
              </a:rPr>
              <a:t>The strength of the curriculum the student has taken based on the offerings available to the student as well as how the student has progressed academically over time.</a:t>
            </a:r>
          </a:p>
          <a:p>
            <a:pPr marL="0" marR="0" lvl="0" indent="-384048" defTabSz="914400" fontAlgn="base">
              <a:lnSpc>
                <a:spcPct val="94000"/>
              </a:lnSpc>
              <a:spcBef>
                <a:spcPct val="0"/>
              </a:spcBef>
              <a:spcAft>
                <a:spcPts val="200"/>
              </a:spcAft>
              <a:buClrTx/>
              <a:buSzTx/>
              <a:buFont typeface="Franklin Gothic Book" panose="020B0503020102020204" pitchFamily="34" charset="0"/>
              <a:buChar char="•"/>
              <a:tabLst/>
            </a:pPr>
            <a:r>
              <a:rPr kumimoji="0" lang="en-US" altLang="en-US" b="0" i="0" u="none" strike="noStrike" cap="none" normalizeH="0" dirty="0">
                <a:ln>
                  <a:noFill/>
                </a:ln>
                <a:solidFill>
                  <a:schemeClr val="tx2"/>
                </a:solidFill>
                <a:effectLst/>
              </a:rPr>
              <a:t>SAT, ACT or Classic Learning Test (CLT) scores.</a:t>
            </a:r>
          </a:p>
          <a:p>
            <a:pPr marL="0" marR="0" lvl="0" indent="-384048" defTabSz="914400" fontAlgn="base">
              <a:lnSpc>
                <a:spcPct val="94000"/>
              </a:lnSpc>
              <a:spcBef>
                <a:spcPct val="0"/>
              </a:spcBef>
              <a:spcAft>
                <a:spcPts val="200"/>
              </a:spcAft>
              <a:buClrTx/>
              <a:buSzTx/>
              <a:buFont typeface="Franklin Gothic Book" panose="020B0503020102020204" pitchFamily="34" charset="0"/>
              <a:buChar char="•"/>
              <a:tabLst/>
            </a:pPr>
            <a:r>
              <a:rPr kumimoji="0" lang="en-US" altLang="en-US" b="0" i="0" u="none" strike="noStrike" cap="none" normalizeH="0" dirty="0">
                <a:ln>
                  <a:noFill/>
                </a:ln>
                <a:solidFill>
                  <a:schemeClr val="tx2"/>
                </a:solidFill>
                <a:effectLst/>
              </a:rPr>
              <a:t>Extracurricular Activities: Consistent involvement throughout high school that demonstrates a student's interests and passions, as well as how applicants contributed to their school, community and/or family.</a:t>
            </a:r>
          </a:p>
          <a:p>
            <a:pPr marL="0" marR="0" lvl="0" indent="-384048" defTabSz="914400" fontAlgn="base">
              <a:lnSpc>
                <a:spcPct val="94000"/>
              </a:lnSpc>
              <a:spcBef>
                <a:spcPct val="0"/>
              </a:spcBef>
              <a:spcAft>
                <a:spcPts val="200"/>
              </a:spcAft>
              <a:buClrTx/>
              <a:buSzTx/>
              <a:buFont typeface="Franklin Gothic Book" panose="020B0503020102020204" pitchFamily="34" charset="0"/>
              <a:buChar char="•"/>
              <a:tabLst/>
            </a:pPr>
            <a:r>
              <a:rPr kumimoji="0" lang="en-US" altLang="en-US" b="0" i="0" u="none" strike="noStrike" cap="none" normalizeH="0" dirty="0">
                <a:ln>
                  <a:noFill/>
                </a:ln>
                <a:solidFill>
                  <a:schemeClr val="tx2"/>
                </a:solidFill>
                <a:effectLst/>
              </a:rPr>
              <a:t>The quality of thought in the admission essay.</a:t>
            </a:r>
          </a:p>
          <a:p>
            <a:pPr marL="0" marR="0" lvl="0" indent="-384048" defTabSz="914400" fontAlgn="base">
              <a:lnSpc>
                <a:spcPct val="94000"/>
              </a:lnSpc>
              <a:spcBef>
                <a:spcPct val="0"/>
              </a:spcBef>
              <a:spcAft>
                <a:spcPts val="200"/>
              </a:spcAft>
              <a:buClrTx/>
              <a:buSzTx/>
              <a:buFont typeface="Franklin Gothic Book" panose="020B0503020102020204" pitchFamily="34" charset="0"/>
              <a:buChar char="•"/>
              <a:tabLst/>
            </a:pPr>
            <a:r>
              <a:rPr kumimoji="0" lang="en-US" altLang="en-US" b="0" i="0" u="none" strike="noStrike" cap="none" normalizeH="0" dirty="0">
                <a:ln>
                  <a:noFill/>
                </a:ln>
                <a:solidFill>
                  <a:schemeClr val="tx2"/>
                </a:solidFill>
                <a:effectLst/>
              </a:rPr>
              <a:t>Personal Background and Experiences: We search for students who show the potential and desire to succeed in a rigorous academic environment. They will be UF's future community of learners, leaders and thinkers.</a:t>
            </a:r>
          </a:p>
          <a:p>
            <a:pPr marL="0" marR="0" lvl="0" indent="-384048" defTabSz="914400" fontAlgn="base">
              <a:lnSpc>
                <a:spcPct val="94000"/>
              </a:lnSpc>
              <a:spcBef>
                <a:spcPct val="0"/>
              </a:spcBef>
              <a:spcAft>
                <a:spcPts val="200"/>
              </a:spcAft>
              <a:buClrTx/>
              <a:buSzTx/>
              <a:buFont typeface="Franklin Gothic Book" panose="020B0503020102020204" pitchFamily="34" charset="0"/>
              <a:buChar char="•"/>
              <a:tabLst/>
            </a:pPr>
            <a:r>
              <a:rPr kumimoji="0" lang="en-US" altLang="en-US" b="0" i="0" u="none" strike="noStrike" cap="none" normalizeH="0" dirty="0">
                <a:ln>
                  <a:noFill/>
                </a:ln>
                <a:solidFill>
                  <a:schemeClr val="tx2"/>
                </a:solidFill>
                <a:effectLst/>
              </a:rPr>
              <a:t>No one single factor determines an admissions decision.</a:t>
            </a:r>
          </a:p>
          <a:p>
            <a:pPr marL="0" marR="0" lvl="0" indent="-384048" defTabSz="914400" fontAlgn="base">
              <a:lnSpc>
                <a:spcPct val="94000"/>
              </a:lnSpc>
              <a:spcBef>
                <a:spcPct val="0"/>
              </a:spcBef>
              <a:spcAft>
                <a:spcPts val="200"/>
              </a:spcAft>
              <a:buClrTx/>
              <a:buSzTx/>
              <a:buFont typeface="Franklin Gothic Book" panose="020B0503020102020204" pitchFamily="34" charset="0"/>
              <a:buNone/>
              <a:tabLst/>
            </a:pPr>
            <a:endParaRPr kumimoji="0" lang="en-US" altLang="en-US" b="0" i="0" u="none" strike="noStrike" cap="none" normalizeH="0" dirty="0">
              <a:ln>
                <a:noFill/>
              </a:ln>
              <a:solidFill>
                <a:schemeClr val="tx2"/>
              </a:solidFill>
              <a:effectLst/>
            </a:endParaRPr>
          </a:p>
        </p:txBody>
      </p:sp>
      <p:sp>
        <p:nvSpPr>
          <p:cNvPr id="24" name="Rectangle 2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9921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a:t>IB Enrollment Stats 2020-2022</a:t>
            </a:r>
          </a:p>
        </p:txBody>
      </p:sp>
      <p:pic>
        <p:nvPicPr>
          <p:cNvPr id="5" name="Picture 4">
            <a:extLst>
              <a:ext uri="{FF2B5EF4-FFF2-40B4-BE49-F238E27FC236}">
                <a16:creationId xmlns:a16="http://schemas.microsoft.com/office/drawing/2014/main" id="{13DD4F17-9B46-403A-F18C-546EC48545D2}"/>
              </a:ext>
            </a:extLst>
          </p:cNvPr>
          <p:cNvPicPr>
            <a:picLocks noChangeAspect="1"/>
          </p:cNvPicPr>
          <p:nvPr/>
        </p:nvPicPr>
        <p:blipFill>
          <a:blip r:embed="rId2"/>
          <a:stretch>
            <a:fillRect/>
          </a:stretch>
        </p:blipFill>
        <p:spPr>
          <a:xfrm>
            <a:off x="1066800" y="1562362"/>
            <a:ext cx="11013872" cy="4462518"/>
          </a:xfrm>
          <a:prstGeom prst="rect">
            <a:avLst/>
          </a:prstGeom>
        </p:spPr>
      </p:pic>
    </p:spTree>
    <p:extLst>
      <p:ext uri="{BB962C8B-B14F-4D97-AF65-F5344CB8AC3E}">
        <p14:creationId xmlns:p14="http://schemas.microsoft.com/office/powerpoint/2010/main" val="40138187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1872</Words>
  <Application>Microsoft Office PowerPoint</Application>
  <PresentationFormat>Widescreen</PresentationFormat>
  <Paragraphs>197</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Cabin</vt:lpstr>
      <vt:lpstr>Calibri</vt:lpstr>
      <vt:lpstr>Franklin Gothic Book</vt:lpstr>
      <vt:lpstr>Symbol</vt:lpstr>
      <vt:lpstr>Tahoma</vt:lpstr>
      <vt:lpstr>Crop</vt:lpstr>
      <vt:lpstr>Riverview IB Class of 2026</vt:lpstr>
      <vt:lpstr>The University Scene</vt:lpstr>
      <vt:lpstr>IB Students and College Success</vt:lpstr>
      <vt:lpstr>Trends in admissions</vt:lpstr>
      <vt:lpstr>Florida Universities:  Admission Impact FSU</vt:lpstr>
      <vt:lpstr>PowerPoint Presentation</vt:lpstr>
      <vt:lpstr>Impact:  University of Florida</vt:lpstr>
      <vt:lpstr>PowerPoint Presentation</vt:lpstr>
      <vt:lpstr>IB Enrollment Stats 2020-2022</vt:lpstr>
      <vt:lpstr>IB Enrollment Stats 2020-2022</vt:lpstr>
      <vt:lpstr>Post-Covid-19 Trends </vt:lpstr>
      <vt:lpstr>University Admissions Officers…. (What we look for) </vt:lpstr>
      <vt:lpstr>College applications:  What is actually being evaluated?</vt:lpstr>
      <vt:lpstr>University Admissions Office Role</vt:lpstr>
      <vt:lpstr>Key elements of a successful college strategy</vt:lpstr>
      <vt:lpstr>The College “fit”… Key variables to consider</vt:lpstr>
      <vt:lpstr>PowerPoint Presentation</vt:lpstr>
      <vt:lpstr>PowerPoint Presentation</vt:lpstr>
      <vt:lpstr>PowerPoint Presentation</vt:lpstr>
      <vt:lpstr>Look for College/University IB Landing Pages</vt:lpstr>
      <vt:lpstr>PowerPoint Presentation</vt:lpstr>
      <vt:lpstr>PowerPoint Presentation</vt:lpstr>
      <vt:lpstr>PowerPoint Presentation</vt:lpstr>
      <vt:lpstr>PowerPoint Presentation</vt:lpstr>
      <vt:lpstr>PowerPoint Presentation</vt:lpstr>
      <vt:lpstr>PowerPoint Presentation</vt:lpstr>
      <vt:lpstr>Getting Started</vt:lpstr>
      <vt:lpstr>Application Details</vt:lpstr>
      <vt:lpstr>Application Requirements</vt:lpstr>
      <vt:lpstr>Connecting with  Common App</vt:lpstr>
      <vt:lpstr>Scholarships</vt:lpstr>
      <vt:lpstr>PowerPoint Presentation</vt:lpstr>
      <vt:lpstr>PowerPoint Presentation</vt:lpstr>
      <vt:lpstr>PowerPoint Presentation</vt:lpstr>
      <vt:lpstr>PowerPoint Presentation</vt:lpstr>
      <vt:lpstr>PowerPoint Presentation</vt:lpstr>
      <vt:lpstr>PowerPoint Presentation</vt:lpstr>
      <vt:lpstr>Current trends in college admissions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 Class of 2022</dc:title>
  <dc:creator>James Minor</dc:creator>
  <cp:lastModifiedBy>Minor James</cp:lastModifiedBy>
  <cp:revision>5</cp:revision>
  <dcterms:created xsi:type="dcterms:W3CDTF">2021-01-26T15:05:17Z</dcterms:created>
  <dcterms:modified xsi:type="dcterms:W3CDTF">2025-09-02T13:25:57Z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2e59c49-c978-4f93-8fd4-23c6e135f5a9_Enabled">
    <vt:lpwstr>true</vt:lpwstr>
  </property>
  <property fmtid="{D5CDD505-2E9C-101B-9397-08002B2CF9AE}" pid="3" name="MSIP_Label_72e59c49-c978-4f93-8fd4-23c6e135f5a9_SetDate">
    <vt:lpwstr>2023-01-11T11:41:05Z</vt:lpwstr>
  </property>
  <property fmtid="{D5CDD505-2E9C-101B-9397-08002B2CF9AE}" pid="4" name="MSIP_Label_72e59c49-c978-4f93-8fd4-23c6e135f5a9_Method">
    <vt:lpwstr>Standard</vt:lpwstr>
  </property>
  <property fmtid="{D5CDD505-2E9C-101B-9397-08002B2CF9AE}" pid="5" name="MSIP_Label_72e59c49-c978-4f93-8fd4-23c6e135f5a9_Name">
    <vt:lpwstr>defa4170-0d19-0005-0004-bc88714345d2</vt:lpwstr>
  </property>
  <property fmtid="{D5CDD505-2E9C-101B-9397-08002B2CF9AE}" pid="6" name="MSIP_Label_72e59c49-c978-4f93-8fd4-23c6e135f5a9_SiteId">
    <vt:lpwstr>b771da13-d31d-4745-9da6-3a1cc87452d1</vt:lpwstr>
  </property>
  <property fmtid="{D5CDD505-2E9C-101B-9397-08002B2CF9AE}" pid="7" name="MSIP_Label_72e59c49-c978-4f93-8fd4-23c6e135f5a9_ActionId">
    <vt:lpwstr>7b59b2c7-e17f-4fd6-b9b1-d6bb23d65734</vt:lpwstr>
  </property>
  <property fmtid="{D5CDD505-2E9C-101B-9397-08002B2CF9AE}" pid="8" name="MSIP_Label_72e59c49-c978-4f93-8fd4-23c6e135f5a9_ContentBits">
    <vt:lpwstr>0</vt:lpwstr>
  </property>
</Properties>
</file>